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4"/>
  </p:sldMasterIdLst>
  <p:notesMasterIdLst>
    <p:notesMasterId r:id="rId15"/>
  </p:notesMasterIdLst>
  <p:handoutMasterIdLst>
    <p:handoutMasterId r:id="rId16"/>
  </p:handoutMasterIdLst>
  <p:sldIdLst>
    <p:sldId id="256" r:id="rId5"/>
    <p:sldId id="258" r:id="rId6"/>
    <p:sldId id="257" r:id="rId7"/>
    <p:sldId id="259" r:id="rId8"/>
    <p:sldId id="261" r:id="rId9"/>
    <p:sldId id="262" r:id="rId10"/>
    <p:sldId id="263" r:id="rId11"/>
    <p:sldId id="264"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8"/>
            <p14:sldId id="257"/>
          </p14:sldIdLst>
        </p14:section>
        <p14:section name="Search for 3D Models" id="{6844172C-9703-4DC7-908A-C23538616A3C}">
          <p14:sldIdLst>
            <p14:sldId id="259"/>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 id="282"/>
            <p14:sldId id="283"/>
          </p14:sldIdLst>
        </p14:section>
        <p14:section name="Learn More" id="{62756D7E-964E-493A-83A1-13BC0B6B5E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esktop\Spreadsheet\BDM\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1" dirty="0">
                <a:latin typeface="Times New Roman" panose="02020603050405020304" pitchFamily="18" charset="0"/>
                <a:cs typeface="Times New Roman" panose="02020603050405020304" pitchFamily="18" charset="0"/>
              </a:rPr>
              <a:t>Net</a:t>
            </a:r>
            <a:r>
              <a:rPr lang="en-US" b="1" baseline="0" dirty="0">
                <a:latin typeface="Times New Roman" panose="02020603050405020304" pitchFamily="18" charset="0"/>
                <a:cs typeface="Times New Roman" panose="02020603050405020304" pitchFamily="18" charset="0"/>
              </a:rPr>
              <a:t> P/L of Mr. Ajay in a year</a:t>
            </a:r>
            <a:endParaRPr lang="en-IN"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578778937461453"/>
          <c:y val="0.14867892260764562"/>
          <c:w val="0.74204022991920504"/>
          <c:h val="0.727433542150978"/>
        </c:manualLayout>
      </c:layout>
      <c:lineChart>
        <c:grouping val="standard"/>
        <c:varyColors val="0"/>
        <c:ser>
          <c:idx val="0"/>
          <c:order val="0"/>
          <c:tx>
            <c:strRef>
              <c:f>Sheet3!$J$1</c:f>
              <c:strCache>
                <c:ptCount val="1"/>
                <c:pt idx="0">
                  <c:v>Revenue</c:v>
                </c:pt>
              </c:strCache>
            </c:strRef>
          </c:tx>
          <c:spPr>
            <a:ln w="34925" cap="rnd">
              <a:solidFill>
                <a:schemeClr val="accent2"/>
              </a:solidFill>
              <a:round/>
            </a:ln>
            <a:effectLst>
              <a:outerShdw blurRad="38100" dist="25400" dir="5400000" rotWithShape="0">
                <a:srgbClr val="000000">
                  <a:alpha val="60000"/>
                </a:srgbClr>
              </a:outerShdw>
            </a:effectLst>
          </c:spPr>
          <c:marker>
            <c:symbol val="none"/>
          </c:marker>
          <c:val>
            <c:numRef>
              <c:f>Sheet3!$J$2:$J$15</c:f>
              <c:numCache>
                <c:formatCode>General</c:formatCode>
                <c:ptCount val="14"/>
                <c:pt idx="0">
                  <c:v>38080</c:v>
                </c:pt>
                <c:pt idx="1">
                  <c:v>28460</c:v>
                </c:pt>
                <c:pt idx="2">
                  <c:v>19000</c:v>
                </c:pt>
                <c:pt idx="3">
                  <c:v>14580</c:v>
                </c:pt>
                <c:pt idx="4">
                  <c:v>14790</c:v>
                </c:pt>
                <c:pt idx="5">
                  <c:v>13760</c:v>
                </c:pt>
                <c:pt idx="6">
                  <c:v>13680</c:v>
                </c:pt>
                <c:pt idx="7">
                  <c:v>18000</c:v>
                </c:pt>
                <c:pt idx="8">
                  <c:v>73000</c:v>
                </c:pt>
                <c:pt idx="9">
                  <c:v>85900</c:v>
                </c:pt>
                <c:pt idx="10">
                  <c:v>37000</c:v>
                </c:pt>
                <c:pt idx="11">
                  <c:v>44800</c:v>
                </c:pt>
                <c:pt idx="13">
                  <c:v>401050</c:v>
                </c:pt>
              </c:numCache>
            </c:numRef>
          </c:val>
          <c:smooth val="0"/>
          <c:extLst>
            <c:ext xmlns:c16="http://schemas.microsoft.com/office/drawing/2014/chart" uri="{C3380CC4-5D6E-409C-BE32-E72D297353CC}">
              <c16:uniqueId val="{00000000-D0F8-42BC-AA49-F13B29282EF4}"/>
            </c:ext>
          </c:extLst>
        </c:ser>
        <c:ser>
          <c:idx val="1"/>
          <c:order val="1"/>
          <c:tx>
            <c:strRef>
              <c:f>Sheet3!$K$1</c:f>
              <c:strCache>
                <c:ptCount val="1"/>
                <c:pt idx="0">
                  <c:v>Expenses</c:v>
                </c:pt>
              </c:strCache>
            </c:strRef>
          </c:tx>
          <c:spPr>
            <a:ln w="34925" cap="rnd">
              <a:solidFill>
                <a:schemeClr val="accent4"/>
              </a:solidFill>
              <a:round/>
            </a:ln>
            <a:effectLst>
              <a:outerShdw blurRad="38100" dist="25400" dir="5400000" rotWithShape="0">
                <a:srgbClr val="000000">
                  <a:alpha val="60000"/>
                </a:srgbClr>
              </a:outerShdw>
            </a:effectLst>
          </c:spPr>
          <c:marker>
            <c:symbol val="none"/>
          </c:marker>
          <c:val>
            <c:numRef>
              <c:f>Sheet3!$K$2:$K$15</c:f>
              <c:numCache>
                <c:formatCode>General</c:formatCode>
                <c:ptCount val="14"/>
                <c:pt idx="0">
                  <c:v>14560</c:v>
                </c:pt>
                <c:pt idx="1">
                  <c:v>21840</c:v>
                </c:pt>
                <c:pt idx="2">
                  <c:v>10920</c:v>
                </c:pt>
                <c:pt idx="3">
                  <c:v>5824</c:v>
                </c:pt>
                <c:pt idx="4">
                  <c:v>5824</c:v>
                </c:pt>
                <c:pt idx="5">
                  <c:v>5096</c:v>
                </c:pt>
                <c:pt idx="6">
                  <c:v>5096</c:v>
                </c:pt>
                <c:pt idx="7">
                  <c:v>7280</c:v>
                </c:pt>
                <c:pt idx="8">
                  <c:v>29120</c:v>
                </c:pt>
                <c:pt idx="9">
                  <c:v>36400</c:v>
                </c:pt>
                <c:pt idx="10">
                  <c:v>14560</c:v>
                </c:pt>
                <c:pt idx="11">
                  <c:v>18200</c:v>
                </c:pt>
                <c:pt idx="13">
                  <c:v>174720</c:v>
                </c:pt>
              </c:numCache>
            </c:numRef>
          </c:val>
          <c:smooth val="0"/>
          <c:extLst>
            <c:ext xmlns:c16="http://schemas.microsoft.com/office/drawing/2014/chart" uri="{C3380CC4-5D6E-409C-BE32-E72D297353CC}">
              <c16:uniqueId val="{00000001-D0F8-42BC-AA49-F13B29282EF4}"/>
            </c:ext>
          </c:extLst>
        </c:ser>
        <c:ser>
          <c:idx val="2"/>
          <c:order val="2"/>
          <c:tx>
            <c:strRef>
              <c:f>Sheet3!$M$1</c:f>
              <c:strCache>
                <c:ptCount val="1"/>
                <c:pt idx="0">
                  <c:v>Net Profit/Loss</c:v>
                </c:pt>
              </c:strCache>
            </c:strRef>
          </c:tx>
          <c:spPr>
            <a:ln w="34925" cap="rnd">
              <a:solidFill>
                <a:schemeClr val="accent6"/>
              </a:solidFill>
              <a:round/>
            </a:ln>
            <a:effectLst>
              <a:outerShdw blurRad="38100" dist="25400" dir="5400000" rotWithShape="0">
                <a:srgbClr val="000000">
                  <a:alpha val="60000"/>
                </a:srgbClr>
              </a:outerShdw>
            </a:effectLst>
          </c:spPr>
          <c:marker>
            <c:symbol val="none"/>
          </c:marker>
          <c:trendline>
            <c:spPr>
              <a:ln w="19050" cap="rnd">
                <a:solidFill>
                  <a:schemeClr val="accent6"/>
                </a:solidFill>
              </a:ln>
              <a:effectLst/>
            </c:spPr>
            <c:trendlineType val="linear"/>
            <c:dispRSqr val="0"/>
            <c:dispEq val="0"/>
          </c:trendline>
          <c:val>
            <c:numRef>
              <c:f>Sheet3!$M$2:$M$15</c:f>
              <c:numCache>
                <c:formatCode>General</c:formatCode>
                <c:ptCount val="14"/>
                <c:pt idx="0">
                  <c:v>13520</c:v>
                </c:pt>
                <c:pt idx="1">
                  <c:v>-3380</c:v>
                </c:pt>
                <c:pt idx="2">
                  <c:v>-1920</c:v>
                </c:pt>
                <c:pt idx="3">
                  <c:v>-1244</c:v>
                </c:pt>
                <c:pt idx="4">
                  <c:v>-1034</c:v>
                </c:pt>
                <c:pt idx="5">
                  <c:v>-1336</c:v>
                </c:pt>
                <c:pt idx="6">
                  <c:v>-1416</c:v>
                </c:pt>
                <c:pt idx="7">
                  <c:v>720</c:v>
                </c:pt>
                <c:pt idx="8">
                  <c:v>33880</c:v>
                </c:pt>
                <c:pt idx="9">
                  <c:v>39500</c:v>
                </c:pt>
                <c:pt idx="10">
                  <c:v>12440</c:v>
                </c:pt>
                <c:pt idx="11">
                  <c:v>16600</c:v>
                </c:pt>
                <c:pt idx="13">
                  <c:v>106330</c:v>
                </c:pt>
              </c:numCache>
            </c:numRef>
          </c:val>
          <c:smooth val="0"/>
          <c:extLst>
            <c:ext xmlns:c16="http://schemas.microsoft.com/office/drawing/2014/chart" uri="{C3380CC4-5D6E-409C-BE32-E72D297353CC}">
              <c16:uniqueId val="{00000002-D0F8-42BC-AA49-F13B29282EF4}"/>
            </c:ext>
          </c:extLst>
        </c:ser>
        <c:dLbls>
          <c:showLegendKey val="0"/>
          <c:showVal val="0"/>
          <c:showCatName val="0"/>
          <c:showSerName val="0"/>
          <c:showPercent val="0"/>
          <c:showBubbleSize val="0"/>
        </c:dLbls>
        <c:dropLines>
          <c:spPr>
            <a:ln w="9525">
              <a:solidFill>
                <a:schemeClr val="lt1">
                  <a:lumMod val="95000"/>
                  <a:alpha val="54000"/>
                </a:schemeClr>
              </a:solidFill>
              <a:prstDash val="dash"/>
            </a:ln>
            <a:effectLst/>
          </c:spPr>
        </c:dropLines>
        <c:smooth val="0"/>
        <c:axId val="1427586032"/>
        <c:axId val="1363155264"/>
      </c:lineChart>
      <c:catAx>
        <c:axId val="142758603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r>
                  <a:rPr lang="en-US" dirty="0">
                    <a:latin typeface="Times New Roman" panose="02020603050405020304" pitchFamily="18" charset="0"/>
                    <a:cs typeface="Times New Roman" panose="02020603050405020304" pitchFamily="18" charset="0"/>
                  </a:rPr>
                  <a:t>Month</a:t>
                </a:r>
                <a:endParaRPr lang="en-IN"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n-US"/>
            </a:p>
          </c:txPr>
        </c:title>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63155264"/>
        <c:crosses val="autoZero"/>
        <c:auto val="1"/>
        <c:lblAlgn val="ctr"/>
        <c:lblOffset val="100"/>
        <c:tickLblSkip val="1"/>
        <c:noMultiLvlLbl val="0"/>
      </c:catAx>
      <c:valAx>
        <c:axId val="1363155264"/>
        <c:scaling>
          <c:orientation val="minMax"/>
          <c:max val="100000"/>
          <c:min val="-5000"/>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r>
                  <a:rPr lang="en-US" dirty="0">
                    <a:latin typeface="Times New Roman" panose="02020603050405020304" pitchFamily="18" charset="0"/>
                    <a:cs typeface="Times New Roman" panose="02020603050405020304" pitchFamily="18" charset="0"/>
                  </a:rPr>
                  <a:t>Revenue</a:t>
                </a:r>
                <a:endParaRPr lang="en-IN" dirty="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1427586032"/>
        <c:crossesAt val="1"/>
        <c:crossBetween val="between"/>
        <c:majorUnit val="10000"/>
        <c:minorUnit val="5000"/>
      </c:valAx>
      <c:spPr>
        <a:noFill/>
        <a:ln>
          <a:noFill/>
        </a:ln>
        <a:effectLst/>
      </c:spPr>
    </c:plotArea>
    <c:legend>
      <c:legendPos val="r"/>
      <c:layout>
        <c:manualLayout>
          <c:xMode val="edge"/>
          <c:yMode val="edge"/>
          <c:x val="0.79198812139562891"/>
          <c:y val="0.27990282741559613"/>
          <c:w val="0.19895676002628601"/>
          <c:h val="0.57002011869225655"/>
        </c:manualLayout>
      </c:layout>
      <c:overlay val="0"/>
      <c:spPr>
        <a:noFill/>
        <a:ln w="57150">
          <a:noFill/>
        </a:ln>
        <a:effectLst/>
      </c:spPr>
      <c:txPr>
        <a:bodyPr rot="0" spcFirstLastPara="1" vertOverflow="ellipsis" vert="horz" wrap="square" anchor="ctr" anchorCtr="1"/>
        <a:lstStyle/>
        <a:p>
          <a:pPr>
            <a:defRPr sz="1600" b="1" i="1" u="none" strike="noStrike" kern="1200" baseline="0">
              <a:solidFill>
                <a:schemeClr val="lt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8CC053-3DC2-4E09-9065-9E60925451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7867B1D-BCDC-4F16-9048-CAD311404C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0BF748-80D1-459B-9406-E9FAB0D70B09}" type="datetimeFigureOut">
              <a:rPr lang="en-IN" smtClean="0"/>
              <a:t>25-07-2024</a:t>
            </a:fld>
            <a:endParaRPr lang="en-IN"/>
          </a:p>
        </p:txBody>
      </p:sp>
      <p:sp>
        <p:nvSpPr>
          <p:cNvPr id="4" name="Footer Placeholder 3">
            <a:extLst>
              <a:ext uri="{FF2B5EF4-FFF2-40B4-BE49-F238E27FC236}">
                <a16:creationId xmlns:a16="http://schemas.microsoft.com/office/drawing/2014/main" id="{EBCD2272-F4CE-4C4D-BD03-358377FF5C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AF7AB65-D91C-46F4-813D-EE67AFCE3B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869C70-E6FB-4BB7-9F7E-D207EBAC18F3}" type="slidenum">
              <a:rPr lang="en-IN" smtClean="0"/>
              <a:t>‹#›</a:t>
            </a:fld>
            <a:endParaRPr lang="en-IN"/>
          </a:p>
        </p:txBody>
      </p:sp>
    </p:spTree>
    <p:extLst>
      <p:ext uri="{BB962C8B-B14F-4D97-AF65-F5344CB8AC3E}">
        <p14:creationId xmlns:p14="http://schemas.microsoft.com/office/powerpoint/2010/main" val="207495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7/25/2024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3A997AE-A245-481D-A785-42D13426AC1E}"/>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7DC14A55-7138-4343-B554-A71724F551B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146726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98520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69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1861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09627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18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261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369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5189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374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97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pic>
        <p:nvPicPr>
          <p:cNvPr id="8" name="Picture 7">
            <a:extLst>
              <a:ext uri="{FF2B5EF4-FFF2-40B4-BE49-F238E27FC236}">
                <a16:creationId xmlns:a16="http://schemas.microsoft.com/office/drawing/2014/main" id="{216225D4-97BC-4753-898F-6B146D33223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Tree>
    <p:extLst>
      <p:ext uri="{BB962C8B-B14F-4D97-AF65-F5344CB8AC3E}">
        <p14:creationId xmlns:p14="http://schemas.microsoft.com/office/powerpoint/2010/main" val="271473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26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422507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627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44E560-77BF-4D1A-B6E7-CD55CE12B1B8}"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90558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44E560-77BF-4D1A-B6E7-CD55CE12B1B8}" type="datetimeFigureOut">
              <a:rPr lang="en-US" smtClean="0"/>
              <a:t>7/25/2024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9379A-16E2-4C4A-96D0-A52C442257E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40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361D8D5-A527-4C96-8ADD-C7EEED7B1C54}"/>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5D139A0C-ECE3-48FC-9E7D-9722856E048E}"/>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4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12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34597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44E560-77BF-4D1A-B6E7-CD55CE12B1B8}" type="datetimeFigureOut">
              <a:rPr lang="en-US" smtClean="0"/>
              <a:t>7/25/2024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59379A-16E2-4C4A-96D0-A52C442257E7}" type="slidenum">
              <a:rPr lang="en-US" smtClean="0"/>
              <a:t>‹#›</a:t>
            </a:fld>
            <a:endParaRPr lang="en-US"/>
          </a:p>
        </p:txBody>
      </p:sp>
      <p:sp>
        <p:nvSpPr>
          <p:cNvPr id="12" name="Rectangle 11">
            <a:extLst>
              <a:ext uri="{FF2B5EF4-FFF2-40B4-BE49-F238E27FC236}">
                <a16:creationId xmlns:a16="http://schemas.microsoft.com/office/drawing/2014/main" id="{D280E341-D1D1-428B-8073-3B77035FE946}"/>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3" name="Straight Connector 12">
            <a:extLst>
              <a:ext uri="{FF2B5EF4-FFF2-40B4-BE49-F238E27FC236}">
                <a16:creationId xmlns:a16="http://schemas.microsoft.com/office/drawing/2014/main" id="{564C3B4A-DF7D-4190-AD95-8EBEEAA6C6B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1948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50" r:id="rId22"/>
    <p:sldLayoutId id="2147483663" r:id="rId23"/>
    <p:sldLayoutId id="2147483662" r:id="rId2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0.xml"/><Relationship Id="rId5" Type="http://schemas.openxmlformats.org/officeDocument/2006/relationships/image" Target="../media/image30.JP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34.jpeg"/><Relationship Id="rId11" Type="http://schemas.openxmlformats.org/officeDocument/2006/relationships/image" Target="../media/image39.sv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JP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524000" y="490330"/>
            <a:ext cx="9144000" cy="1881809"/>
          </a:xfrm>
        </p:spPr>
        <p:txBody>
          <a:bodyPr/>
          <a:lstStyle/>
          <a:p>
            <a:pPr algn="just"/>
            <a:r>
              <a:rPr lang="en-US" sz="4300" i="1" spc="-150" dirty="0">
                <a:ln>
                  <a:solidFill>
                    <a:srgbClr val="FFFF00"/>
                  </a:solidFill>
                </a:ln>
                <a:solidFill>
                  <a:srgbClr val="FFFF00"/>
                </a:solidFill>
                <a:effectLst>
                  <a:glow rad="63500">
                    <a:schemeClr val="accent2">
                      <a:satMod val="175000"/>
                      <a:alpha val="40000"/>
                    </a:schemeClr>
                  </a:glow>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Introduction Of Price Anchoring Strategy For Commercial Viability Of A Street Food Business. </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7977809" y="5255593"/>
            <a:ext cx="3760738" cy="495232"/>
          </a:xfrm>
          <a:prstGeom prst="rect">
            <a:avLst/>
          </a:prstGeom>
        </p:spPr>
        <p:txBody>
          <a:bodyPr anchor="t">
            <a:no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lgn="just">
              <a:spcBef>
                <a:spcPts val="1000"/>
              </a:spcBef>
            </a:pPr>
            <a:r>
              <a:rPr lang="en-US" sz="2000" b="1" i="1" dirty="0">
                <a:solidFill>
                  <a:schemeClr val="accent4">
                    <a:lumMod val="60000"/>
                    <a:lumOff val="40000"/>
                  </a:schemeClr>
                </a:solidFill>
                <a:latin typeface="Times New Roman" panose="02020603050405020304" pitchFamily="18" charset="0"/>
                <a:ea typeface="+mn-ea"/>
                <a:cs typeface="Times New Roman" panose="02020603050405020304" pitchFamily="18" charset="0"/>
              </a:rPr>
              <a:t>Authored By: Parashmani Datta</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431262" y="5722664"/>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i="1" dirty="0">
                <a:solidFill>
                  <a:schemeClr val="accent2">
                    <a:lumMod val="40000"/>
                    <a:lumOff val="60000"/>
                  </a:schemeClr>
                </a:solidFill>
                <a:latin typeface="Times New Roman" panose="02020603050405020304" pitchFamily="18" charset="0"/>
                <a:cs typeface="Times New Roman" panose="02020603050405020304" pitchFamily="18" charset="0"/>
              </a:rPr>
              <a:t>Course-BDM</a:t>
            </a:r>
          </a:p>
          <a:p>
            <a:r>
              <a:rPr lang="en-US" sz="1600" b="1" i="1" dirty="0">
                <a:solidFill>
                  <a:schemeClr val="accent2">
                    <a:lumMod val="40000"/>
                    <a:lumOff val="60000"/>
                  </a:schemeClr>
                </a:solidFill>
                <a:latin typeface="Times New Roman" panose="02020603050405020304" pitchFamily="18" charset="0"/>
                <a:cs typeface="Times New Roman" panose="02020603050405020304" pitchFamily="18" charset="0"/>
              </a:rPr>
              <a:t>ROLL-21f2000987</a:t>
            </a:r>
          </a:p>
        </p:txBody>
      </p:sp>
      <p:pic>
        <p:nvPicPr>
          <p:cNvPr id="15" name="Graphic 14" descr="Business Growth">
            <a:extLst>
              <a:ext uri="{FF2B5EF4-FFF2-40B4-BE49-F238E27FC236}">
                <a16:creationId xmlns:a16="http://schemas.microsoft.com/office/drawing/2014/main" id="{D270673B-860B-43B1-8D8A-FA4B651E3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278" y="1614601"/>
            <a:ext cx="914400" cy="914400"/>
          </a:xfrm>
          <a:prstGeom prst="rect">
            <a:avLst/>
          </a:prstGeom>
          <a:effectLst>
            <a:glow rad="63500">
              <a:schemeClr val="accent1">
                <a:satMod val="175000"/>
                <a:alpha val="40000"/>
              </a:schemeClr>
            </a:glow>
          </a:effectLst>
        </p:spPr>
      </p:pic>
      <p:pic>
        <p:nvPicPr>
          <p:cNvPr id="17" name="Graphic 16" descr="Bar graph with upward trend">
            <a:extLst>
              <a:ext uri="{FF2B5EF4-FFF2-40B4-BE49-F238E27FC236}">
                <a16:creationId xmlns:a16="http://schemas.microsoft.com/office/drawing/2014/main" id="{E38FBEF8-DD30-4118-BF55-169C47B90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8168" y="2244553"/>
            <a:ext cx="1958442" cy="1646652"/>
          </a:xfrm>
          <a:prstGeom prst="rect">
            <a:avLst/>
          </a:prstGeom>
          <a:effectLst>
            <a:outerShdw blurRad="50800" dist="38100" dir="2700000" algn="tl" rotWithShape="0">
              <a:prstClr val="black">
                <a:alpha val="40000"/>
              </a:prstClr>
            </a:outerShdw>
          </a:effectLst>
          <a:scene3d>
            <a:camera prst="orthographicFront"/>
            <a:lightRig rig="threePt" dir="t"/>
          </a:scene3d>
          <a:sp3d>
            <a:bevelT w="0" h="88900"/>
            <a:bevelB w="0" h="6350"/>
          </a:sp3d>
        </p:spPr>
      </p:pic>
      <p:sp>
        <p:nvSpPr>
          <p:cNvPr id="18" name="TextBox 17">
            <a:extLst>
              <a:ext uri="{FF2B5EF4-FFF2-40B4-BE49-F238E27FC236}">
                <a16:creationId xmlns:a16="http://schemas.microsoft.com/office/drawing/2014/main" id="{C7556C97-47BF-4552-AEA0-295E0B5CA081}"/>
              </a:ext>
            </a:extLst>
          </p:cNvPr>
          <p:cNvSpPr txBox="1"/>
          <p:nvPr/>
        </p:nvSpPr>
        <p:spPr>
          <a:xfrm>
            <a:off x="7768655" y="3790121"/>
            <a:ext cx="2899345" cy="86177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500" dirty="0">
                <a:latin typeface="Times New Roman" panose="02020603050405020304" pitchFamily="18" charset="0"/>
                <a:cs typeface="Times New Roman" panose="02020603050405020304" pitchFamily="18" charset="0"/>
              </a:rPr>
              <a:t>Let’s manage the data of the Business. </a:t>
            </a:r>
            <a:endParaRPr lang="en-IN" sz="2500" dirty="0">
              <a:latin typeface="Times New Roman" panose="02020603050405020304" pitchFamily="18" charset="0"/>
              <a:cs typeface="Times New Roman" panose="02020603050405020304" pitchFamily="18" charset="0"/>
            </a:endParaRPr>
          </a:p>
        </p:txBody>
      </p:sp>
      <p:pic>
        <p:nvPicPr>
          <p:cNvPr id="3" name="New video">
            <a:hlinkClick r:id="" action="ppaction://media"/>
            <a:extLst>
              <a:ext uri="{FF2B5EF4-FFF2-40B4-BE49-F238E27FC236}">
                <a16:creationId xmlns:a16="http://schemas.microsoft.com/office/drawing/2014/main" id="{2FFF70E1-4186-4F08-94A0-83677EF11CA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2278" y="2632944"/>
            <a:ext cx="6400000" cy="3600000"/>
          </a:xfrm>
          <a:prstGeom prst="rect">
            <a:avLst/>
          </a:prstGeom>
        </p:spPr>
      </p:pic>
    </p:spTree>
    <p:extLst>
      <p:ext uri="{BB962C8B-B14F-4D97-AF65-F5344CB8AC3E}">
        <p14:creationId xmlns:p14="http://schemas.microsoft.com/office/powerpoint/2010/main" val="299758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Word"/>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46D-2EE2-4147-94C2-F122C7FE694F}"/>
              </a:ext>
            </a:extLst>
          </p:cNvPr>
          <p:cNvSpPr>
            <a:spLocks noGrp="1"/>
          </p:cNvSpPr>
          <p:nvPr>
            <p:ph type="title"/>
          </p:nvPr>
        </p:nvSpPr>
        <p:spPr>
          <a:xfrm>
            <a:off x="606289" y="291549"/>
            <a:ext cx="10286998" cy="848138"/>
          </a:xfrm>
        </p:spPr>
        <p:txBody>
          <a:bodyPr>
            <a:normAutofit fontScale="90000"/>
          </a:bodyPr>
          <a:lstStyle/>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Risk or Viability</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1E7A840-4A27-47F8-957E-DE10B903C804}"/>
              </a:ext>
            </a:extLst>
          </p:cNvPr>
          <p:cNvSpPr/>
          <p:nvPr/>
        </p:nvSpPr>
        <p:spPr>
          <a:xfrm>
            <a:off x="583093" y="1225322"/>
            <a:ext cx="11092071" cy="646331"/>
          </a:xfrm>
          <a:prstGeom prst="rect">
            <a:avLst/>
          </a:prstGeom>
        </p:spPr>
        <p:txBody>
          <a:bodyPr wrap="square">
            <a:spAutoFit/>
          </a:bodyPr>
          <a:lstStyle/>
          <a:p>
            <a:r>
              <a:rPr lang="en-US" dirty="0"/>
              <a:t>Now in statistics ‘Risk’ refers to the probability of occurrence of an event or outcome. Therefore, the technique of risk analysis can be used to identify and assess factors that may jeopardize the success of achieving the target. </a:t>
            </a:r>
            <a:endParaRPr lang="en-IN" dirty="0"/>
          </a:p>
        </p:txBody>
      </p:sp>
      <p:sp>
        <p:nvSpPr>
          <p:cNvPr id="4" name="Rectangle 3">
            <a:extLst>
              <a:ext uri="{FF2B5EF4-FFF2-40B4-BE49-F238E27FC236}">
                <a16:creationId xmlns:a16="http://schemas.microsoft.com/office/drawing/2014/main" id="{518835EC-86E8-44E3-A642-C0128F9E57E0}"/>
              </a:ext>
            </a:extLst>
          </p:cNvPr>
          <p:cNvSpPr/>
          <p:nvPr/>
        </p:nvSpPr>
        <p:spPr>
          <a:xfrm>
            <a:off x="583093" y="1840900"/>
            <a:ext cx="11264349" cy="646331"/>
          </a:xfrm>
          <a:prstGeom prst="rect">
            <a:avLst/>
          </a:prstGeom>
        </p:spPr>
        <p:txBody>
          <a:bodyPr wrap="square">
            <a:spAutoFit/>
          </a:bodyPr>
          <a:lstStyle/>
          <a:p>
            <a:r>
              <a:rPr lang="en-US" dirty="0"/>
              <a:t>The greater the Standard deviation the greater the risk. Similarly, without comparing, even if Standard Deviation and risk both are high the business will be at loss with the new strategy.</a:t>
            </a:r>
            <a:endParaRPr lang="en-IN" dirty="0"/>
          </a:p>
        </p:txBody>
      </p:sp>
      <p:graphicFrame>
        <p:nvGraphicFramePr>
          <p:cNvPr id="7" name="Table 6">
            <a:extLst>
              <a:ext uri="{FF2B5EF4-FFF2-40B4-BE49-F238E27FC236}">
                <a16:creationId xmlns:a16="http://schemas.microsoft.com/office/drawing/2014/main" id="{CA083E39-1C15-4793-9511-7C91B3ADB5B5}"/>
              </a:ext>
            </a:extLst>
          </p:cNvPr>
          <p:cNvGraphicFramePr>
            <a:graphicFrameLocks noGrp="1"/>
          </p:cNvGraphicFramePr>
          <p:nvPr>
            <p:extLst>
              <p:ext uri="{D42A27DB-BD31-4B8C-83A1-F6EECF244321}">
                <p14:modId xmlns:p14="http://schemas.microsoft.com/office/powerpoint/2010/main" val="1926935335"/>
              </p:ext>
            </p:extLst>
          </p:nvPr>
        </p:nvGraphicFramePr>
        <p:xfrm>
          <a:off x="606289" y="2442813"/>
          <a:ext cx="11068875" cy="1785366"/>
        </p:xfrm>
        <a:graphic>
          <a:graphicData uri="http://schemas.openxmlformats.org/drawingml/2006/table">
            <a:tbl>
              <a:tblPr firstRow="1" firstCol="1" bandRow="1">
                <a:tableStyleId>{5C22544A-7EE6-4342-B048-85BDC9FD1C3A}</a:tableStyleId>
              </a:tblPr>
              <a:tblGrid>
                <a:gridCol w="4746312">
                  <a:extLst>
                    <a:ext uri="{9D8B030D-6E8A-4147-A177-3AD203B41FA5}">
                      <a16:colId xmlns:a16="http://schemas.microsoft.com/office/drawing/2014/main" val="2940528281"/>
                    </a:ext>
                  </a:extLst>
                </a:gridCol>
                <a:gridCol w="2467427">
                  <a:extLst>
                    <a:ext uri="{9D8B030D-6E8A-4147-A177-3AD203B41FA5}">
                      <a16:colId xmlns:a16="http://schemas.microsoft.com/office/drawing/2014/main" val="1493410955"/>
                    </a:ext>
                  </a:extLst>
                </a:gridCol>
                <a:gridCol w="2233215">
                  <a:extLst>
                    <a:ext uri="{9D8B030D-6E8A-4147-A177-3AD203B41FA5}">
                      <a16:colId xmlns:a16="http://schemas.microsoft.com/office/drawing/2014/main" val="1533060718"/>
                    </a:ext>
                  </a:extLst>
                </a:gridCol>
                <a:gridCol w="1621921">
                  <a:extLst>
                    <a:ext uri="{9D8B030D-6E8A-4147-A177-3AD203B41FA5}">
                      <a16:colId xmlns:a16="http://schemas.microsoft.com/office/drawing/2014/main" val="3307485946"/>
                    </a:ext>
                  </a:extLst>
                </a:gridCol>
              </a:tblGrid>
              <a:tr h="252511">
                <a:tc>
                  <a:txBody>
                    <a:bodyPr/>
                    <a:lstStyle/>
                    <a:p>
                      <a:pPr algn="l">
                        <a:lnSpc>
                          <a:spcPct val="110000"/>
                        </a:lnSpc>
                      </a:pPr>
                      <a:r>
                        <a:rPr lang="en-US" sz="1600" dirty="0">
                          <a:solidFill>
                            <a:srgbClr val="595959"/>
                          </a:solidFill>
                          <a:effectLst/>
                          <a:latin typeface="Times New Roman" panose="02020603050405020304" pitchFamily="18" charset="0"/>
                          <a:cs typeface="Times New Roman" panose="02020603050405020304" pitchFamily="18" charset="0"/>
                        </a:rPr>
                        <a:t>Total 200 customers</a:t>
                      </a: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IN" sz="1600">
                          <a:effectLst/>
                          <a:latin typeface="Times New Roman" panose="02020603050405020304" pitchFamily="18" charset="0"/>
                          <a:cs typeface="Times New Roman" panose="02020603050405020304" pitchFamily="18" charset="0"/>
                        </a:rPr>
                        <a:t>Satisfied with Price</a:t>
                      </a:r>
                      <a:endParaRPr lang="en-IN" sz="160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Unsatisfied with Price</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Risk</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25415680"/>
                  </a:ext>
                </a:extLst>
              </a:tr>
              <a:tr h="252511">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Experimental (Street shop with same price)</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9</a:t>
                      </a:r>
                      <a:r>
                        <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0</a:t>
                      </a:r>
                    </a:p>
                  </a:txBody>
                  <a:tcPr marL="68580" marR="68580" marT="0" marB="0" anchor="b"/>
                </a:tc>
                <a:tc>
                  <a:txBody>
                    <a:bodyPr/>
                    <a:lstStyle/>
                    <a:p>
                      <a:pPr algn="ctr">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110</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0.55</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75757877"/>
                  </a:ext>
                </a:extLst>
              </a:tr>
              <a:tr h="0">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97086335"/>
                  </a:ext>
                </a:extLst>
              </a:tr>
              <a:tr h="252511">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Control(with higher price)</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7</a:t>
                      </a:r>
                      <a:r>
                        <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5</a:t>
                      </a:r>
                    </a:p>
                  </a:txBody>
                  <a:tcPr marL="68580" marR="68580" marT="0" marB="0" anchor="b"/>
                </a:tc>
                <a:tc>
                  <a:txBody>
                    <a:bodyPr/>
                    <a:lstStyle/>
                    <a:p>
                      <a:pPr algn="ctr">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125</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l">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0.63</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6408770"/>
                  </a:ext>
                </a:extLst>
              </a:tr>
              <a:tr h="195136">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35197423"/>
                  </a:ext>
                </a:extLst>
              </a:tr>
              <a:tr h="252511">
                <a:tc>
                  <a:txBody>
                    <a:bodyPr/>
                    <a:lstStyle/>
                    <a:p>
                      <a:pPr algn="just">
                        <a:lnSpc>
                          <a:spcPct val="150000"/>
                        </a:lnSpc>
                        <a:spcBef>
                          <a:spcPts val="600"/>
                        </a:spcBef>
                        <a:spcAft>
                          <a:spcPts val="0"/>
                        </a:spcAft>
                      </a:pPr>
                      <a:r>
                        <a:rPr lang="en-IN" sz="1600" dirty="0">
                          <a:effectLst/>
                          <a:latin typeface="Times New Roman" panose="02020603050405020304" pitchFamily="18" charset="0"/>
                          <a:cs typeface="Times New Roman" panose="02020603050405020304" pitchFamily="18" charset="0"/>
                        </a:rPr>
                        <a:t>Relative Risk (Experimental/control)</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b"/>
                </a:tc>
                <a:tc>
                  <a:txBody>
                    <a:bodyPr/>
                    <a:lstStyle/>
                    <a:p>
                      <a:pPr algn="just">
                        <a:lnSpc>
                          <a:spcPct val="150000"/>
                        </a:lnSpc>
                        <a:spcBef>
                          <a:spcPts val="600"/>
                        </a:spcBef>
                        <a:spcAft>
                          <a:spcPts val="0"/>
                        </a:spcAft>
                      </a:pPr>
                      <a:r>
                        <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0</a:t>
                      </a:r>
                      <a:r>
                        <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.87</a:t>
                      </a:r>
                    </a:p>
                  </a:txBody>
                  <a:tcPr marL="68580" marR="68580" marT="0" marB="0" anchor="b"/>
                </a:tc>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0000"/>
                        </a:lnSpc>
                      </a:pPr>
                      <a:endParaRPr lang="en-IN" sz="1600" dirty="0">
                        <a:solidFill>
                          <a:srgbClr val="595959"/>
                        </a:solidFill>
                        <a:effectLst/>
                        <a:latin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58143386"/>
                  </a:ext>
                </a:extLst>
              </a:tr>
            </a:tbl>
          </a:graphicData>
        </a:graphic>
      </p:graphicFrame>
      <p:sp>
        <p:nvSpPr>
          <p:cNvPr id="8" name="Rectangle 7">
            <a:extLst>
              <a:ext uri="{FF2B5EF4-FFF2-40B4-BE49-F238E27FC236}">
                <a16:creationId xmlns:a16="http://schemas.microsoft.com/office/drawing/2014/main" id="{2C432DD7-7771-4A52-882D-0F18C14F5F44}"/>
              </a:ext>
            </a:extLst>
          </p:cNvPr>
          <p:cNvSpPr/>
          <p:nvPr/>
        </p:nvSpPr>
        <p:spPr>
          <a:xfrm>
            <a:off x="443946" y="4172179"/>
            <a:ext cx="11542641" cy="189474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gn="just">
              <a:lnSpc>
                <a:spcPct val="150000"/>
              </a:lnSpc>
              <a:spcBef>
                <a:spcPts val="600"/>
              </a:spcBef>
              <a:spcAft>
                <a:spcPts val="1000"/>
              </a:spcAft>
            </a:pPr>
            <a:r>
              <a:rPr lang="en-US" sz="1600"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After cohort analysis from the owner, who received feedback from more or less 200 customers, the data reveals that the street shop is at higher risk with higher price. The reason can be the street shop customers fall under bourgeoise or below this group. So, a price rise of INR 5 is significant to the customers. In spite of these calculations there are limitations, that is even if standard deviation means spread out it will not necessarily mean that the outcomes will be consistent in future. I will strongly suggest Mr. Ajay to carry on with the new price list, say for next 3 to 5 years to extend his fixed customer base. </a:t>
            </a:r>
            <a:endParaRPr lang="en-IN"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9A5352B-859A-46E7-BFD1-FB8CA6751B2A}"/>
              </a:ext>
            </a:extLst>
          </p:cNvPr>
          <p:cNvSpPr/>
          <p:nvPr/>
        </p:nvSpPr>
        <p:spPr>
          <a:xfrm>
            <a:off x="7670549" y="5829807"/>
            <a:ext cx="4004615" cy="923330"/>
          </a:xfrm>
          <a:prstGeom prst="rect">
            <a:avLst/>
          </a:prstGeom>
          <a:noFill/>
        </p:spPr>
        <p:txBody>
          <a:bodyPr wrap="square" lIns="91440" tIns="45720" rIns="91440" bIns="45720">
            <a:spAutoFit/>
          </a:bodyPr>
          <a:lstStyle/>
          <a:p>
            <a:pPr algn="ctr"/>
            <a:r>
              <a:rPr lang="en-US" sz="5400" dirty="0">
                <a:ln w="0">
                  <a:solidFill>
                    <a:srgbClr val="FFC000"/>
                  </a:solidFill>
                </a:ln>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411559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effectLst>
            <a:glow rad="63500">
              <a:schemeClr val="accent1">
                <a:satMod val="175000"/>
                <a:alpha val="40000"/>
              </a:schemeClr>
            </a:glow>
          </a:effectLst>
        </p:spPr>
        <p:txBody>
          <a:bodyPr/>
          <a:lstStyle/>
          <a:p>
            <a:r>
              <a:rPr lang="en-US" dirty="0">
                <a:ln w="3175" cmpd="sng">
                  <a:solidFill>
                    <a:schemeClr val="tx2"/>
                  </a:solidFill>
                </a:ln>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Problem??</a:t>
            </a:r>
          </a:p>
        </p:txBody>
      </p:sp>
      <p:sp>
        <p:nvSpPr>
          <p:cNvPr id="7" name="TextBox 6">
            <a:extLst>
              <a:ext uri="{FF2B5EF4-FFF2-40B4-BE49-F238E27FC236}">
                <a16:creationId xmlns:a16="http://schemas.microsoft.com/office/drawing/2014/main" id="{C37C8BCF-0D21-4F04-BE05-AE3A2231C6F0}"/>
              </a:ext>
            </a:extLst>
          </p:cNvPr>
          <p:cNvSpPr txBox="1"/>
          <p:nvPr/>
        </p:nvSpPr>
        <p:spPr>
          <a:xfrm>
            <a:off x="1457739" y="2782957"/>
            <a:ext cx="7071808" cy="2785378"/>
          </a:xfrm>
          <a:prstGeom prst="rect">
            <a:avLst/>
          </a:prstGeom>
          <a:noFill/>
        </p:spPr>
        <p:txBody>
          <a:bodyPr wrap="none" rtlCol="0">
            <a:spAutoFit/>
          </a:bodyPr>
          <a:lstStyle/>
          <a:p>
            <a:pPr marL="342900" indent="-342900">
              <a:buAutoNum type="arabicParenR"/>
            </a:pPr>
            <a:r>
              <a:rPr lang="en-US" sz="2500" dirty="0">
                <a:latin typeface="Times New Roman" panose="02020603050405020304" pitchFamily="18" charset="0"/>
                <a:cs typeface="Times New Roman" panose="02020603050405020304" pitchFamily="18" charset="0"/>
              </a:rPr>
              <a:t>Lack of permanent area</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2) No pricing strategy</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3)Unable to maintain proper hygiene</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4) Political offerings resulting in increase of rivalries.</a:t>
            </a:r>
            <a:endParaRPr lang="en-IN" sz="2500" dirty="0">
              <a:latin typeface="Times New Roman" panose="02020603050405020304" pitchFamily="18" charset="0"/>
              <a:cs typeface="Times New Roman" panose="02020603050405020304" pitchFamily="18" charset="0"/>
            </a:endParaRPr>
          </a:p>
        </p:txBody>
      </p:sp>
      <p:pic>
        <p:nvPicPr>
          <p:cNvPr id="9" name="Graphic 8" descr="Neutral face with no fill">
            <a:extLst>
              <a:ext uri="{FF2B5EF4-FFF2-40B4-BE49-F238E27FC236}">
                <a16:creationId xmlns:a16="http://schemas.microsoft.com/office/drawing/2014/main" id="{919256A0-0B32-4D6D-9331-2051D2247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8417" y="1288773"/>
            <a:ext cx="914400" cy="914400"/>
          </a:xfrm>
          <a:prstGeom prst="rect">
            <a:avLst/>
          </a:prstGeom>
        </p:spPr>
      </p:pic>
      <p:pic>
        <p:nvPicPr>
          <p:cNvPr id="11" name="Picture 10">
            <a:extLst>
              <a:ext uri="{FF2B5EF4-FFF2-40B4-BE49-F238E27FC236}">
                <a16:creationId xmlns:a16="http://schemas.microsoft.com/office/drawing/2014/main" id="{428D40BE-8AB8-419A-A0BF-504CBB80D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547" y="2395698"/>
            <a:ext cx="3181350" cy="3445567"/>
          </a:xfrm>
          <a:prstGeom prst="rect">
            <a:avLst/>
          </a:prstGeom>
        </p:spPr>
      </p:pic>
    </p:spTree>
    <p:extLst>
      <p:ext uri="{BB962C8B-B14F-4D97-AF65-F5344CB8AC3E}">
        <p14:creationId xmlns:p14="http://schemas.microsoft.com/office/powerpoint/2010/main" val="22516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a:extLst>
              <a:ext uri="{FF2B5EF4-FFF2-40B4-BE49-F238E27FC236}">
                <a16:creationId xmlns:a16="http://schemas.microsoft.com/office/drawing/2014/main" id="{DDA0F4C4-E45A-44CF-898C-DFC8AEBFA2AE}"/>
              </a:ext>
            </a:extLst>
          </p:cNvPr>
          <p:cNvSpPr>
            <a:spLocks noGrp="1"/>
          </p:cNvSpPr>
          <p:nvPr>
            <p:ph idx="1"/>
          </p:nvPr>
        </p:nvSpPr>
        <p:spPr>
          <a:xfrm>
            <a:off x="357867" y="2369076"/>
            <a:ext cx="5633193" cy="3494365"/>
          </a:xfrm>
        </p:spPr>
        <p:txBody>
          <a:bodyPr/>
          <a:lstStyle/>
          <a:p>
            <a:endParaRPr lang="en-IN" dirty="0"/>
          </a:p>
        </p:txBody>
      </p:sp>
      <p:sp>
        <p:nvSpPr>
          <p:cNvPr id="44" name="Content Placeholder 43">
            <a:extLst>
              <a:ext uri="{FF2B5EF4-FFF2-40B4-BE49-F238E27FC236}">
                <a16:creationId xmlns:a16="http://schemas.microsoft.com/office/drawing/2014/main" id="{BB628C88-B743-45DE-B581-4DBF972B2A7C}"/>
              </a:ext>
            </a:extLst>
          </p:cNvPr>
          <p:cNvSpPr>
            <a:spLocks noGrp="1"/>
          </p:cNvSpPr>
          <p:nvPr>
            <p:ph idx="13"/>
          </p:nvPr>
        </p:nvSpPr>
        <p:spPr>
          <a:xfrm>
            <a:off x="6200941" y="2369076"/>
            <a:ext cx="5338501" cy="3481118"/>
          </a:xfrm>
        </p:spPr>
        <p:txBody>
          <a:bodyPr/>
          <a:lstStyle/>
          <a:p>
            <a:endParaRPr lang="en-IN" dirty="0"/>
          </a:p>
        </p:txBody>
      </p:sp>
      <p:sp>
        <p:nvSpPr>
          <p:cNvPr id="42" name="Title 41">
            <a:extLst>
              <a:ext uri="{FF2B5EF4-FFF2-40B4-BE49-F238E27FC236}">
                <a16:creationId xmlns:a16="http://schemas.microsoft.com/office/drawing/2014/main" id="{63E13D7C-B4F9-4AB8-AA52-3C014CD36A74}"/>
              </a:ext>
            </a:extLst>
          </p:cNvPr>
          <p:cNvSpPr>
            <a:spLocks noGrp="1"/>
          </p:cNvSpPr>
          <p:nvPr>
            <p:ph type="title"/>
          </p:nvPr>
        </p:nvSpPr>
        <p:spPr>
          <a:xfrm>
            <a:off x="604434" y="318052"/>
            <a:ext cx="10983132" cy="874644"/>
          </a:xfrm>
        </p:spPr>
        <p:txBody>
          <a:bodyPr numCol="1">
            <a:normAutofit fontScale="90000"/>
          </a:bodyPr>
          <a:lstStyle/>
          <a:p>
            <a:r>
              <a:rPr lang="en-US" sz="1800" b="1" i="1" dirty="0">
                <a:latin typeface="Times New Roman" panose="02020603050405020304" pitchFamily="18" charset="0"/>
                <a:cs typeface="Times New Roman" panose="02020603050405020304" pitchFamily="18" charset="0"/>
              </a:rPr>
              <a:t>Mr. Ajay sells 6020 items in a year and total revenue collected is INR 401050. </a:t>
            </a:r>
            <a:br>
              <a:rPr lang="en-US" sz="1800" b="1" i="1" dirty="0">
                <a:latin typeface="Times New Roman" panose="02020603050405020304" pitchFamily="18" charset="0"/>
                <a:cs typeface="Times New Roman" panose="02020603050405020304" pitchFamily="18" charset="0"/>
              </a:rPr>
            </a:br>
            <a:r>
              <a:rPr lang="en-US" sz="1800" b="1" i="1" dirty="0">
                <a:latin typeface="Times New Roman" panose="02020603050405020304" pitchFamily="18" charset="0"/>
                <a:cs typeface="Times New Roman" panose="02020603050405020304" pitchFamily="18" charset="0"/>
              </a:rPr>
              <a:t>Gross profit turns out to be INR226330.</a:t>
            </a:r>
            <a:br>
              <a:rPr lang="en-US" sz="1800" b="1" i="1" dirty="0">
                <a:latin typeface="Times New Roman" panose="02020603050405020304" pitchFamily="18" charset="0"/>
                <a:cs typeface="Times New Roman" panose="02020603050405020304" pitchFamily="18" charset="0"/>
              </a:rPr>
            </a:br>
            <a:r>
              <a:rPr lang="en-US" sz="1800" b="1" i="1" dirty="0">
                <a:latin typeface="Times New Roman" panose="02020603050405020304" pitchFamily="18" charset="0"/>
                <a:cs typeface="Times New Roman" panose="02020603050405020304" pitchFamily="18" charset="0"/>
              </a:rPr>
              <a:t>Net profit turns around to be INR106330.</a:t>
            </a:r>
            <a:endParaRPr lang="en-IN" sz="1800" b="1" i="1" dirty="0">
              <a:latin typeface="Times New Roman" panose="02020603050405020304" pitchFamily="18" charset="0"/>
              <a:cs typeface="Times New Roman" panose="02020603050405020304" pitchFamily="18" charset="0"/>
            </a:endParaRPr>
          </a:p>
        </p:txBody>
      </p:sp>
      <p:pic>
        <p:nvPicPr>
          <p:cNvPr id="34" name="Picture 33">
            <a:extLst>
              <a:ext uri="{FF2B5EF4-FFF2-40B4-BE49-F238E27FC236}">
                <a16:creationId xmlns:a16="http://schemas.microsoft.com/office/drawing/2014/main" id="{BF54A091-A8BE-41C9-81E9-362C24AD8B99}"/>
              </a:ext>
            </a:extLst>
          </p:cNvPr>
          <p:cNvPicPr>
            <a:picLocks noChangeAspect="1"/>
          </p:cNvPicPr>
          <p:nvPr/>
        </p:nvPicPr>
        <p:blipFill>
          <a:blip r:embed="rId2"/>
          <a:stretch>
            <a:fillRect/>
          </a:stretch>
        </p:blipFill>
        <p:spPr>
          <a:xfrm>
            <a:off x="357867" y="2382323"/>
            <a:ext cx="5738134" cy="3481118"/>
          </a:xfrm>
          <a:prstGeom prst="rect">
            <a:avLst/>
          </a:prstGeom>
        </p:spPr>
      </p:pic>
      <p:pic>
        <p:nvPicPr>
          <p:cNvPr id="36" name="Picture 35">
            <a:extLst>
              <a:ext uri="{FF2B5EF4-FFF2-40B4-BE49-F238E27FC236}">
                <a16:creationId xmlns:a16="http://schemas.microsoft.com/office/drawing/2014/main" id="{036B0AE0-B896-4E51-8238-AB06A172C4DF}"/>
              </a:ext>
            </a:extLst>
          </p:cNvPr>
          <p:cNvPicPr>
            <a:picLocks noChangeAspect="1"/>
          </p:cNvPicPr>
          <p:nvPr/>
        </p:nvPicPr>
        <p:blipFill>
          <a:blip r:embed="rId3"/>
          <a:stretch>
            <a:fillRect/>
          </a:stretch>
        </p:blipFill>
        <p:spPr>
          <a:xfrm>
            <a:off x="6200941" y="2369076"/>
            <a:ext cx="5633192" cy="3481118"/>
          </a:xfrm>
          <a:prstGeom prst="rect">
            <a:avLst/>
          </a:prstGeom>
        </p:spPr>
      </p:pic>
    </p:spTree>
    <p:extLst>
      <p:ext uri="{BB962C8B-B14F-4D97-AF65-F5344CB8AC3E}">
        <p14:creationId xmlns:p14="http://schemas.microsoft.com/office/powerpoint/2010/main" val="385510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anim calcmode="lin" valueType="num">
                                      <p:cBhvr>
                                        <p:cTn id="8" dur="2000" fill="hold"/>
                                        <p:tgtEl>
                                          <p:spTgt spid="34"/>
                                        </p:tgtEl>
                                        <p:attrNameLst>
                                          <p:attrName>ppt_x</p:attrName>
                                        </p:attrNameLst>
                                      </p:cBhvr>
                                      <p:tavLst>
                                        <p:tav tm="0">
                                          <p:val>
                                            <p:strVal val="#ppt_x"/>
                                          </p:val>
                                        </p:tav>
                                        <p:tav tm="100000">
                                          <p:val>
                                            <p:strVal val="#ppt_x"/>
                                          </p:val>
                                        </p:tav>
                                      </p:tavLst>
                                    </p:anim>
                                    <p:anim calcmode="lin" valueType="num">
                                      <p:cBhvr>
                                        <p:cTn id="9"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3000"/>
                                  </p:stCondLst>
                                  <p:childTnLst>
                                    <p:set>
                                      <p:cBhvr>
                                        <p:cTn id="13" dur="1" fill="hold">
                                          <p:stCondLst>
                                            <p:cond delay="0"/>
                                          </p:stCondLst>
                                        </p:cTn>
                                        <p:tgtEl>
                                          <p:spTgt spid="36"/>
                                        </p:tgtEl>
                                        <p:attrNameLst>
                                          <p:attrName>style.visibility</p:attrName>
                                        </p:attrNameLst>
                                      </p:cBhvr>
                                      <p:to>
                                        <p:strVal val="visible"/>
                                      </p:to>
                                    </p:set>
                                    <p:animEffect transition="in" filter="box(in)">
                                      <p:cBhvr>
                                        <p:cTn id="14" dur="20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5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4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a:xfrm>
            <a:off x="1295402" y="462678"/>
            <a:ext cx="9601196" cy="1162141"/>
          </a:xfrm>
        </p:spPr>
        <p:txBody>
          <a:bodyPr>
            <a:normAutofit fontScale="90000"/>
          </a:bodyPr>
          <a:lstStyle/>
          <a:p>
            <a:r>
              <a:rPr lang="en-US" dirty="0">
                <a:latin typeface="Times New Roman" panose="02020603050405020304" pitchFamily="18" charset="0"/>
                <a:cs typeface="Times New Roman" panose="02020603050405020304" pitchFamily="18" charset="0"/>
              </a:rPr>
              <a:t>Mr. Ajay’s Business.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straight line is his lifeline.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aphicFrame>
        <p:nvGraphicFramePr>
          <p:cNvPr id="24" name="Content Placeholder 23">
            <a:extLst>
              <a:ext uri="{FF2B5EF4-FFF2-40B4-BE49-F238E27FC236}">
                <a16:creationId xmlns:a16="http://schemas.microsoft.com/office/drawing/2014/main" id="{4002E37D-ABEE-4F2B-A344-A5D0277727E9}"/>
              </a:ext>
            </a:extLst>
          </p:cNvPr>
          <p:cNvGraphicFramePr>
            <a:graphicFrameLocks noGrp="1"/>
          </p:cNvGraphicFramePr>
          <p:nvPr>
            <p:ph idx="1"/>
            <p:extLst>
              <p:ext uri="{D42A27DB-BD31-4B8C-83A1-F6EECF244321}">
                <p14:modId xmlns:p14="http://schemas.microsoft.com/office/powerpoint/2010/main" val="3759611944"/>
              </p:ext>
            </p:extLst>
          </p:nvPr>
        </p:nvGraphicFramePr>
        <p:xfrm>
          <a:off x="1749287" y="2533739"/>
          <a:ext cx="8415130" cy="386158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Graphic 24" descr="Family with two children">
            <a:extLst>
              <a:ext uri="{FF2B5EF4-FFF2-40B4-BE49-F238E27FC236}">
                <a16:creationId xmlns:a16="http://schemas.microsoft.com/office/drawing/2014/main" id="{4C25146D-8085-4061-9F83-A8698E479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528529"/>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7439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2000"/>
                                  </p:stCondLst>
                                  <p:childTnLst>
                                    <p:set>
                                      <p:cBhvr>
                                        <p:cTn id="6"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circle(in)">
                                      <p:cBhvr>
                                        <p:cTn id="7" dur="3000"/>
                                        <p:tgtEl>
                                          <p:spTgt spid="2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2000"/>
                                  </p:stCondLst>
                                  <p:childTnLst>
                                    <p:set>
                                      <p:cBhvr>
                                        <p:cTn id="11" dur="1" fill="hold">
                                          <p:stCondLst>
                                            <p:cond delay="0"/>
                                          </p:stCondLst>
                                        </p:cTn>
                                        <p:tgtEl>
                                          <p:spTgt spid="24">
                                            <p:graphicEl>
                                              <a:chart seriesIdx="0" categoryIdx="-4" bldStep="series"/>
                                            </p:graphicEl>
                                          </p:spTgt>
                                        </p:tgtEl>
                                        <p:attrNameLst>
                                          <p:attrName>style.visibility</p:attrName>
                                        </p:attrNameLst>
                                      </p:cBhvr>
                                      <p:to>
                                        <p:strVal val="visible"/>
                                      </p:to>
                                    </p:set>
                                    <p:animEffect transition="in" filter="circle(in)">
                                      <p:cBhvr>
                                        <p:cTn id="12" dur="3000"/>
                                        <p:tgtEl>
                                          <p:spTgt spid="24">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2000"/>
                                  </p:stCondLst>
                                  <p:childTnLst>
                                    <p:set>
                                      <p:cBhvr>
                                        <p:cTn id="16" dur="1" fill="hold">
                                          <p:stCondLst>
                                            <p:cond delay="0"/>
                                          </p:stCondLst>
                                        </p:cTn>
                                        <p:tgtEl>
                                          <p:spTgt spid="24">
                                            <p:graphicEl>
                                              <a:chart seriesIdx="1" categoryIdx="-4" bldStep="series"/>
                                            </p:graphicEl>
                                          </p:spTgt>
                                        </p:tgtEl>
                                        <p:attrNameLst>
                                          <p:attrName>style.visibility</p:attrName>
                                        </p:attrNameLst>
                                      </p:cBhvr>
                                      <p:to>
                                        <p:strVal val="visible"/>
                                      </p:to>
                                    </p:set>
                                    <p:animEffect transition="in" filter="circle(in)">
                                      <p:cBhvr>
                                        <p:cTn id="17" dur="3000"/>
                                        <p:tgtEl>
                                          <p:spTgt spid="24">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2000"/>
                                  </p:stCondLst>
                                  <p:childTnLst>
                                    <p:set>
                                      <p:cBhvr>
                                        <p:cTn id="21" dur="1" fill="hold">
                                          <p:stCondLst>
                                            <p:cond delay="0"/>
                                          </p:stCondLst>
                                        </p:cTn>
                                        <p:tgtEl>
                                          <p:spTgt spid="24">
                                            <p:graphicEl>
                                              <a:chart seriesIdx="2" categoryIdx="-4" bldStep="series"/>
                                            </p:graphicEl>
                                          </p:spTgt>
                                        </p:tgtEl>
                                        <p:attrNameLst>
                                          <p:attrName>style.visibility</p:attrName>
                                        </p:attrNameLst>
                                      </p:cBhvr>
                                      <p:to>
                                        <p:strVal val="visible"/>
                                      </p:to>
                                    </p:set>
                                    <p:animEffect transition="in" filter="circle(in)">
                                      <p:cBhvr>
                                        <p:cTn id="22" dur="3000"/>
                                        <p:tgtEl>
                                          <p:spTgt spid="24">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series"/>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38" name="Title 37">
            <a:extLst>
              <a:ext uri="{FF2B5EF4-FFF2-40B4-BE49-F238E27FC236}">
                <a16:creationId xmlns:a16="http://schemas.microsoft.com/office/drawing/2014/main" id="{C8B013AB-6F12-4F97-9311-1D272E00E726}"/>
              </a:ext>
            </a:extLst>
          </p:cNvPr>
          <p:cNvSpPr>
            <a:spLocks noGrp="1"/>
          </p:cNvSpPr>
          <p:nvPr>
            <p:ph type="title"/>
          </p:nvPr>
        </p:nvSpPr>
        <p:spPr>
          <a:xfrm>
            <a:off x="1295402" y="-278296"/>
            <a:ext cx="9000000" cy="3114261"/>
          </a:xfrm>
        </p:spPr>
        <p:txBody>
          <a:bodyPr/>
          <a:lstStyle/>
          <a:p>
            <a:r>
              <a:rPr lang="en-US" sz="5200" b="1" i="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Price Anchoring Strategy</a:t>
            </a:r>
            <a:br>
              <a:rPr lang="en-IN" dirty="0">
                <a:ln w="0"/>
                <a:gradFill>
                  <a:gsLst>
                    <a:gs pos="21000">
                      <a:srgbClr val="53575C"/>
                    </a:gs>
                    <a:gs pos="88000">
                      <a:srgbClr val="C5C7CA"/>
                    </a:gs>
                  </a:gsLst>
                  <a:lin ang="5400000"/>
                </a:gradFill>
              </a:rPr>
            </a:br>
            <a:endParaRPr lang="en-IN"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D24250C-6FA9-41D5-8E49-4534D1781138}"/>
              </a:ext>
            </a:extLst>
          </p:cNvPr>
          <p:cNvSpPr txBox="1"/>
          <p:nvPr/>
        </p:nvSpPr>
        <p:spPr>
          <a:xfrm>
            <a:off x="924344" y="1351723"/>
            <a:ext cx="10870092" cy="1138773"/>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Explanation:- </a:t>
            </a:r>
          </a:p>
          <a:p>
            <a:r>
              <a:rPr lang="en-US" sz="2500" dirty="0">
                <a:latin typeface="Times New Roman" panose="02020603050405020304" pitchFamily="18" charset="0"/>
                <a:cs typeface="Times New Roman" panose="02020603050405020304" pitchFamily="18" charset="0"/>
              </a:rPr>
              <a:t>A cognitive bias where customers depend too heavily on a piece of initial information to make subsequent decisions.</a:t>
            </a:r>
            <a:endParaRPr lang="en-IN" sz="2500" dirty="0">
              <a:latin typeface="Times New Roman" panose="02020603050405020304" pitchFamily="18" charset="0"/>
              <a:cs typeface="Times New Roman" panose="02020603050405020304" pitchFamily="18" charset="0"/>
            </a:endParaRPr>
          </a:p>
        </p:txBody>
      </p:sp>
      <p:pic>
        <p:nvPicPr>
          <p:cNvPr id="42" name="Picture 41">
            <a:extLst>
              <a:ext uri="{FF2B5EF4-FFF2-40B4-BE49-F238E27FC236}">
                <a16:creationId xmlns:a16="http://schemas.microsoft.com/office/drawing/2014/main" id="{CAE10FF0-78DD-47F6-A059-595334059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3910" y="2616260"/>
            <a:ext cx="2653747" cy="1598976"/>
          </a:xfrm>
          <a:prstGeom prst="rect">
            <a:avLst/>
          </a:prstGeom>
          <a:ln w="228600" cap="sq" cmpd="thickThin">
            <a:solidFill>
              <a:srgbClr val="000000"/>
            </a:solidFill>
            <a:prstDash val="solid"/>
            <a:miter lim="800000"/>
          </a:ln>
          <a:effectLst>
            <a:innerShdw blurRad="76200">
              <a:srgbClr val="000000"/>
            </a:innerShdw>
          </a:effectLst>
        </p:spPr>
      </p:pic>
      <p:sp>
        <p:nvSpPr>
          <p:cNvPr id="43" name="TextBox 42">
            <a:extLst>
              <a:ext uri="{FF2B5EF4-FFF2-40B4-BE49-F238E27FC236}">
                <a16:creationId xmlns:a16="http://schemas.microsoft.com/office/drawing/2014/main" id="{2951EC4A-B15A-4637-A2BD-89BBBEE509EF}"/>
              </a:ext>
            </a:extLst>
          </p:cNvPr>
          <p:cNvSpPr txBox="1"/>
          <p:nvPr/>
        </p:nvSpPr>
        <p:spPr>
          <a:xfrm>
            <a:off x="924343" y="2569613"/>
            <a:ext cx="6717312" cy="4770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500" b="1" i="1" dirty="0">
                <a:latin typeface="Times New Roman" panose="02020603050405020304" pitchFamily="18" charset="0"/>
                <a:cs typeface="Times New Roman" panose="02020603050405020304" pitchFamily="18" charset="0"/>
              </a:rPr>
              <a:t>How E-commerce uses Price Anchoring Strategy</a:t>
            </a:r>
            <a:endParaRPr lang="en-IN" sz="2500" b="1" i="1" dirty="0">
              <a:latin typeface="Times New Roman" panose="02020603050405020304" pitchFamily="18" charset="0"/>
              <a:cs typeface="Times New Roman" panose="02020603050405020304" pitchFamily="18" charset="0"/>
            </a:endParaRPr>
          </a:p>
        </p:txBody>
      </p:sp>
      <p:pic>
        <p:nvPicPr>
          <p:cNvPr id="45" name="Picture 44">
            <a:extLst>
              <a:ext uri="{FF2B5EF4-FFF2-40B4-BE49-F238E27FC236}">
                <a16:creationId xmlns:a16="http://schemas.microsoft.com/office/drawing/2014/main" id="{FDB6D9A7-CF17-40D6-950D-B65D23F4F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908" y="4828331"/>
            <a:ext cx="2653747" cy="1598976"/>
          </a:xfrm>
          <a:prstGeom prst="rect">
            <a:avLst/>
          </a:prstGeom>
          <a:ln w="228600" cap="sq" cmpd="thickThin">
            <a:solidFill>
              <a:srgbClr val="000000"/>
            </a:solidFill>
            <a:prstDash val="solid"/>
            <a:miter lim="800000"/>
          </a:ln>
          <a:effectLst>
            <a:innerShdw blurRad="76200">
              <a:srgbClr val="000000"/>
            </a:innerShdw>
          </a:effectLst>
        </p:spPr>
      </p:pic>
      <p:sp>
        <p:nvSpPr>
          <p:cNvPr id="46" name="TextBox 45">
            <a:extLst>
              <a:ext uri="{FF2B5EF4-FFF2-40B4-BE49-F238E27FC236}">
                <a16:creationId xmlns:a16="http://schemas.microsoft.com/office/drawing/2014/main" id="{4EE20A88-C336-4788-B1AC-C54A5E49CCFA}"/>
              </a:ext>
            </a:extLst>
          </p:cNvPr>
          <p:cNvSpPr txBox="1"/>
          <p:nvPr/>
        </p:nvSpPr>
        <p:spPr>
          <a:xfrm>
            <a:off x="924343" y="3405216"/>
            <a:ext cx="7305257" cy="2416046"/>
          </a:xfrm>
          <a:prstGeom prst="rect">
            <a:avLst/>
          </a:prstGeom>
          <a:noFill/>
        </p:spPr>
        <p:txBody>
          <a:bodyPr wrap="square" rtlCol="0">
            <a:spAutoFit/>
          </a:bodyPr>
          <a:lstStyle/>
          <a:p>
            <a:pPr marL="457200" indent="-457200">
              <a:buAutoNum type="arabicPeriod"/>
            </a:pPr>
            <a:r>
              <a:rPr lang="en-US" sz="1900" b="1" dirty="0">
                <a:solidFill>
                  <a:schemeClr val="accent6">
                    <a:lumMod val="75000"/>
                  </a:schemeClr>
                </a:solidFill>
                <a:latin typeface="Times New Roman" panose="02020603050405020304" pitchFamily="18" charset="0"/>
                <a:cs typeface="Times New Roman" panose="02020603050405020304" pitchFamily="18" charset="0"/>
              </a:rPr>
              <a:t>During a sale, the sale price is set besides the original price. Thus, the customers came to know what a deal they are getting at what discount.</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2. </a:t>
            </a:r>
            <a:r>
              <a:rPr lang="en-US" sz="1900" i="1" dirty="0">
                <a:solidFill>
                  <a:schemeClr val="accent1">
                    <a:lumMod val="75000"/>
                  </a:schemeClr>
                </a:solidFill>
                <a:latin typeface="Times New Roman" panose="02020603050405020304" pitchFamily="18" charset="0"/>
                <a:cs typeface="Times New Roman" panose="02020603050405020304" pitchFamily="18" charset="0"/>
              </a:rPr>
              <a:t>During the off-sale time, they simply list more expensive products just     	next to cheaper ones. This will draw customers’ attention to both 	products and encourage more sales.</a:t>
            </a:r>
          </a:p>
          <a:p>
            <a:endParaRPr lang="en-IN" dirty="0"/>
          </a:p>
        </p:txBody>
      </p:sp>
    </p:spTree>
    <p:extLst>
      <p:ext uri="{BB962C8B-B14F-4D97-AF65-F5344CB8AC3E}">
        <p14:creationId xmlns:p14="http://schemas.microsoft.com/office/powerpoint/2010/main" val="196958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5EA21C2-3B2D-4023-B5EA-9683EF180140}"/>
              </a:ext>
            </a:extLst>
          </p:cNvPr>
          <p:cNvSpPr>
            <a:spLocks noGrp="1"/>
          </p:cNvSpPr>
          <p:nvPr>
            <p:ph type="title"/>
          </p:nvPr>
        </p:nvSpPr>
        <p:spPr>
          <a:xfrm>
            <a:off x="595197" y="106018"/>
            <a:ext cx="11331760" cy="1590260"/>
          </a:xfrm>
        </p:spPr>
        <p:txBody>
          <a:bodyPr>
            <a:normAutofit/>
          </a:bodyPr>
          <a:lstStyle/>
          <a:p>
            <a:r>
              <a:rPr lang="en-US" dirty="0">
                <a:latin typeface="Times New Roman" panose="02020603050405020304" pitchFamily="18" charset="0"/>
                <a:cs typeface="Times New Roman" panose="02020603050405020304" pitchFamily="18" charset="0"/>
              </a:rPr>
              <a:t>Why Mr. Ajay will use Price Anchoring Strategy?</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53AC621-A33B-486D-A7B5-D122DAB30052}"/>
              </a:ext>
            </a:extLst>
          </p:cNvPr>
          <p:cNvSpPr txBox="1"/>
          <p:nvPr/>
        </p:nvSpPr>
        <p:spPr>
          <a:xfrm>
            <a:off x="1020417" y="1272210"/>
            <a:ext cx="10813774" cy="224676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1. </a:t>
            </a:r>
            <a:r>
              <a:rPr lang="en-US" sz="2000" b="1" dirty="0">
                <a:ln/>
                <a:solidFill>
                  <a:schemeClr val="accent3"/>
                </a:solidFill>
                <a:latin typeface="Times New Roman" panose="02020603050405020304" pitchFamily="18" charset="0"/>
                <a:cs typeface="Times New Roman" panose="02020603050405020304" pitchFamily="18" charset="0"/>
              </a:rPr>
              <a:t>Rival Shops will not be able to compete</a:t>
            </a:r>
          </a:p>
          <a:p>
            <a:endParaRPr lang="en-US" sz="2000" b="1" dirty="0">
              <a:ln/>
              <a:solidFill>
                <a:schemeClr val="accent3"/>
              </a:solidFill>
              <a:latin typeface="Times New Roman" panose="02020603050405020304" pitchFamily="18" charset="0"/>
              <a:cs typeface="Times New Roman" panose="02020603050405020304" pitchFamily="18" charset="0"/>
            </a:endParaRPr>
          </a:p>
          <a:p>
            <a:r>
              <a:rPr lang="en-US" sz="2000" b="1" dirty="0">
                <a:ln/>
                <a:solidFill>
                  <a:schemeClr val="accent3"/>
                </a:solidFill>
                <a:latin typeface="Times New Roman" panose="02020603050405020304" pitchFamily="18" charset="0"/>
                <a:cs typeface="Times New Roman" panose="02020603050405020304" pitchFamily="18" charset="0"/>
              </a:rPr>
              <a:t>2. Fixed customer base will increase</a:t>
            </a:r>
          </a:p>
          <a:p>
            <a:endParaRPr lang="en-US" sz="2000" b="1" dirty="0">
              <a:ln/>
              <a:solidFill>
                <a:schemeClr val="accent3"/>
              </a:solidFill>
              <a:latin typeface="Times New Roman" panose="02020603050405020304" pitchFamily="18" charset="0"/>
              <a:cs typeface="Times New Roman" panose="02020603050405020304" pitchFamily="18" charset="0"/>
            </a:endParaRPr>
          </a:p>
          <a:p>
            <a:pPr marL="342900" indent="-342900">
              <a:buAutoNum type="arabicPeriod" startAt="3"/>
            </a:pPr>
            <a:r>
              <a:rPr lang="en-US" sz="2000" b="1" dirty="0">
                <a:ln/>
                <a:solidFill>
                  <a:schemeClr val="accent3"/>
                </a:solidFill>
                <a:latin typeface="Times New Roman" panose="02020603050405020304" pitchFamily="18" charset="0"/>
                <a:cs typeface="Times New Roman" panose="02020603050405020304" pitchFamily="18" charset="0"/>
              </a:rPr>
              <a:t>New item will be introduced to differentiate him from rival shops.</a:t>
            </a:r>
          </a:p>
          <a:p>
            <a:endParaRPr lang="en-US" sz="2000" b="1" dirty="0">
              <a:ln/>
              <a:solidFill>
                <a:schemeClr val="accent3"/>
              </a:solidFill>
              <a:latin typeface="Times New Roman" panose="02020603050405020304" pitchFamily="18" charset="0"/>
              <a:cs typeface="Times New Roman" panose="02020603050405020304" pitchFamily="18" charset="0"/>
            </a:endParaRPr>
          </a:p>
          <a:p>
            <a:r>
              <a:rPr lang="en-US" sz="2000" b="1" dirty="0">
                <a:ln/>
                <a:solidFill>
                  <a:schemeClr val="accent3"/>
                </a:solidFill>
                <a:latin typeface="Times New Roman" panose="02020603050405020304" pitchFamily="18" charset="0"/>
                <a:cs typeface="Times New Roman" panose="02020603050405020304" pitchFamily="18" charset="0"/>
              </a:rPr>
              <a:t>4. Customers will get a change of Taste.</a:t>
            </a:r>
            <a:endParaRPr lang="en-IN" sz="2000" b="1" dirty="0">
              <a:ln/>
              <a:solidFill>
                <a:schemeClr val="accent3"/>
              </a:solidFill>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91537C39-A8DC-4E45-A2DC-14A48A5B5DBC}"/>
              </a:ext>
            </a:extLst>
          </p:cNvPr>
          <p:cNvPicPr>
            <a:picLocks noChangeAspect="1"/>
          </p:cNvPicPr>
          <p:nvPr/>
        </p:nvPicPr>
        <p:blipFill rotWithShape="1">
          <a:blip r:embed="rId2">
            <a:extLst>
              <a:ext uri="{28A0092B-C50C-407E-A947-70E740481C1C}">
                <a14:useLocalDpi xmlns:a14="http://schemas.microsoft.com/office/drawing/2010/main" val="0"/>
              </a:ext>
            </a:extLst>
          </a:blip>
          <a:srcRect l="-19773" t="-15905" r="40023" b="15905"/>
          <a:stretch/>
        </p:blipFill>
        <p:spPr>
          <a:xfrm>
            <a:off x="7818778" y="2729948"/>
            <a:ext cx="3985505" cy="3771103"/>
          </a:xfrm>
          <a:prstGeom prst="rect">
            <a:avLst/>
          </a:prstGeom>
        </p:spPr>
      </p:pic>
      <p:pic>
        <p:nvPicPr>
          <p:cNvPr id="29" name="Picture 28">
            <a:extLst>
              <a:ext uri="{FF2B5EF4-FFF2-40B4-BE49-F238E27FC236}">
                <a16:creationId xmlns:a16="http://schemas.microsoft.com/office/drawing/2014/main" id="{ECACBDF6-8913-49EC-9E19-DE80ADDD6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84902" y="3857238"/>
            <a:ext cx="2935387" cy="2461234"/>
          </a:xfrm>
          <a:prstGeom prst="rect">
            <a:avLst/>
          </a:prstGeom>
        </p:spPr>
      </p:pic>
      <p:sp>
        <p:nvSpPr>
          <p:cNvPr id="36" name="TextBox 35">
            <a:extLst>
              <a:ext uri="{FF2B5EF4-FFF2-40B4-BE49-F238E27FC236}">
                <a16:creationId xmlns:a16="http://schemas.microsoft.com/office/drawing/2014/main" id="{B61BB44B-F882-46D8-9F1C-453C27126E1D}"/>
              </a:ext>
            </a:extLst>
          </p:cNvPr>
          <p:cNvSpPr txBox="1"/>
          <p:nvPr/>
        </p:nvSpPr>
        <p:spPr>
          <a:xfrm>
            <a:off x="938458" y="3527397"/>
            <a:ext cx="553998" cy="2935388"/>
          </a:xfrm>
          <a:prstGeom prst="rect">
            <a:avLst/>
          </a:prstGeom>
          <a:noFill/>
        </p:spPr>
        <p:txBody>
          <a:bodyPr vert="vert270"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Rival Shop Customers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06655D1-A876-4FCA-A0E2-D888056E582D}"/>
              </a:ext>
            </a:extLst>
          </p:cNvPr>
          <p:cNvSpPr txBox="1"/>
          <p:nvPr/>
        </p:nvSpPr>
        <p:spPr>
          <a:xfrm rot="4231173">
            <a:off x="9479835" y="1677571"/>
            <a:ext cx="569387" cy="2448291"/>
          </a:xfrm>
          <a:prstGeom prst="rect">
            <a:avLst/>
          </a:prstGeom>
          <a:noFill/>
        </p:spPr>
        <p:txBody>
          <a:bodyPr vert="vert270" wrap="square" rtlCol="0">
            <a:spAutoFit/>
          </a:bodyPr>
          <a:lstStyle/>
          <a:p>
            <a:r>
              <a:rPr lang="en-US" sz="2500" b="1" i="1" dirty="0">
                <a:solidFill>
                  <a:srgbClr val="0070C0"/>
                </a:solidFill>
                <a:latin typeface="Times New Roman" panose="02020603050405020304" pitchFamily="18" charset="0"/>
                <a:cs typeface="Times New Roman" panose="02020603050405020304" pitchFamily="18" charset="0"/>
              </a:rPr>
              <a:t>Mr. Ajay’s shop</a:t>
            </a:r>
            <a:endParaRPr lang="en-IN" sz="2500" b="1" i="1" dirty="0">
              <a:solidFill>
                <a:srgbClr val="0070C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9A08236-3BCD-4205-9BB5-D3BDA5A96023}"/>
              </a:ext>
            </a:extLst>
          </p:cNvPr>
          <p:cNvSpPr txBox="1"/>
          <p:nvPr/>
        </p:nvSpPr>
        <p:spPr>
          <a:xfrm>
            <a:off x="4050125" y="4428539"/>
            <a:ext cx="3689146" cy="792081"/>
          </a:xfrm>
          <a:prstGeom prst="rect">
            <a:avLst/>
          </a:prstGeom>
          <a:noFill/>
        </p:spPr>
        <p:txBody>
          <a:bodyPr wrap="square" rtlCol="0">
            <a:noAutofit/>
          </a:bodyPr>
          <a:lstStyle/>
          <a:p>
            <a:r>
              <a:rPr lang="en-US" sz="2500" b="1" i="1" dirty="0">
                <a:latin typeface="Times New Roman" panose="02020603050405020304" pitchFamily="18" charset="0"/>
                <a:cs typeface="Times New Roman" panose="02020603050405020304" pitchFamily="18" charset="0"/>
              </a:rPr>
              <a:t>Before Price Anchoring</a:t>
            </a:r>
            <a:r>
              <a:rPr lang="en-IN" sz="2500" b="1" i="1" dirty="0">
                <a:latin typeface="Times New Roman" panose="02020603050405020304" pitchFamily="18" charset="0"/>
                <a:cs typeface="Times New Roman" panose="02020603050405020304" pitchFamily="18" charset="0"/>
              </a:rPr>
              <a:t>.</a:t>
            </a:r>
          </a:p>
          <a:p>
            <a:r>
              <a:rPr lang="en-IN" sz="2500" b="1" i="1" dirty="0">
                <a:latin typeface="Times New Roman" panose="02020603050405020304" pitchFamily="18" charset="0"/>
                <a:cs typeface="Times New Roman" panose="02020603050405020304" pitchFamily="18" charset="0"/>
              </a:rPr>
              <a:t>Churn of Customers.</a:t>
            </a:r>
            <a:endParaRPr lang="en-US" sz="2500" b="1" i="1" dirty="0">
              <a:latin typeface="Times New Roman" panose="02020603050405020304" pitchFamily="18" charset="0"/>
              <a:cs typeface="Times New Roman" panose="02020603050405020304" pitchFamily="18" charset="0"/>
            </a:endParaRPr>
          </a:p>
        </p:txBody>
      </p:sp>
      <p:sp>
        <p:nvSpPr>
          <p:cNvPr id="4" name="Arrow: Curved Left 3">
            <a:extLst>
              <a:ext uri="{FF2B5EF4-FFF2-40B4-BE49-F238E27FC236}">
                <a16:creationId xmlns:a16="http://schemas.microsoft.com/office/drawing/2014/main" id="{FE7E76B8-DFA9-4035-A5EF-46200E61F60E}"/>
              </a:ext>
            </a:extLst>
          </p:cNvPr>
          <p:cNvSpPr/>
          <p:nvPr/>
        </p:nvSpPr>
        <p:spPr>
          <a:xfrm>
            <a:off x="3883213" y="3527397"/>
            <a:ext cx="4889726" cy="2973654"/>
          </a:xfrm>
          <a:prstGeom prst="curvedLeftArrow">
            <a:avLst>
              <a:gd name="adj1" fmla="val 25000"/>
              <a:gd name="adj2" fmla="val 36910"/>
              <a:gd name="adj3" fmla="val 25000"/>
            </a:avLst>
          </a:prstGeom>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64756509"/>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425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8CD2332-A84F-49AF-B736-5A9D26B9913E}"/>
              </a:ext>
            </a:extLst>
          </p:cNvPr>
          <p:cNvSpPr>
            <a:spLocks noGrp="1"/>
          </p:cNvSpPr>
          <p:nvPr>
            <p:ph type="title"/>
          </p:nvPr>
        </p:nvSpPr>
        <p:spPr>
          <a:xfrm>
            <a:off x="609601" y="331305"/>
            <a:ext cx="10919790" cy="874644"/>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rmAutofit/>
          </a:bodyPr>
          <a:lstStyle/>
          <a:p>
            <a:r>
              <a:rPr lang="en-US" b="1" dirty="0">
                <a:latin typeface="Times New Roman" panose="02020603050405020304" pitchFamily="18" charset="0"/>
                <a:cs typeface="Times New Roman" panose="02020603050405020304" pitchFamily="18" charset="0"/>
              </a:rPr>
              <a:t>How Mr. Ajay will use Price Anchoring?</a:t>
            </a:r>
            <a:endParaRPr lang="en-IN" b="1"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A945BD-61B7-4E2C-BC1D-07D7A83D2DC9}"/>
              </a:ext>
            </a:extLst>
          </p:cNvPr>
          <p:cNvSpPr/>
          <p:nvPr/>
        </p:nvSpPr>
        <p:spPr>
          <a:xfrm>
            <a:off x="344557" y="-601169"/>
            <a:ext cx="11502886" cy="6971139"/>
          </a:xfrm>
          <a:prstGeom prst="rect">
            <a:avLst/>
          </a:prstGeom>
        </p:spPr>
        <p:txBody>
          <a:bodyPr wrap="square">
            <a:spAutoFit/>
          </a:bodyPr>
          <a:lstStyle/>
          <a:p>
            <a:endParaRPr lang="en-US" dirty="0"/>
          </a:p>
          <a:p>
            <a:endParaRPr lang="en-US" dirty="0"/>
          </a:p>
          <a:p>
            <a:endParaRPr lang="en-US" dirty="0"/>
          </a:p>
          <a:p>
            <a:endParaRPr lang="en-US" dirty="0"/>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i="1" dirty="0">
                <a:solidFill>
                  <a:srgbClr val="7030A0"/>
                </a:solidFill>
                <a:latin typeface="Times New Roman" panose="02020603050405020304" pitchFamily="18" charset="0"/>
                <a:cs typeface="Times New Roman" panose="02020603050405020304" pitchFamily="18" charset="0"/>
              </a:rPr>
              <a:t>Target-1: - </a:t>
            </a:r>
            <a:r>
              <a:rPr lang="en-US" b="1" i="1" dirty="0">
                <a:solidFill>
                  <a:schemeClr val="accent6">
                    <a:lumMod val="50000"/>
                  </a:schemeClr>
                </a:solidFill>
                <a:latin typeface="Times New Roman" panose="02020603050405020304" pitchFamily="18" charset="0"/>
                <a:cs typeface="Times New Roman" panose="02020603050405020304" pitchFamily="18" charset="0"/>
              </a:rPr>
              <a:t>To introduce the new item ‘Haldi Muri with safflower’ which is little addition of turmeric in the fried puffed rice and safflower seeds (Kusum Beej in Bengali) that will provide a new look to the item, which will showcase its ayurvedic aspects to the customers because of the turmeric and safflower. The price of this item will be higher than all other items’ price but cost will be equal to that of ‘Bhelpuri’.</a:t>
            </a:r>
          </a:p>
          <a:p>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900" b="1" i="1" u="sng" dirty="0">
                <a:solidFill>
                  <a:srgbClr val="FF0000"/>
                </a:solidFill>
                <a:latin typeface="Times New Roman" panose="02020603050405020304" pitchFamily="18" charset="0"/>
                <a:cs typeface="Times New Roman" panose="02020603050405020304" pitchFamily="18" charset="0"/>
              </a:rPr>
              <a:t>Present Statistics of items</a:t>
            </a:r>
            <a:r>
              <a:rPr lang="en-US" sz="1900"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1900" b="1" i="1" u="sng" dirty="0">
                <a:solidFill>
                  <a:schemeClr val="accent6">
                    <a:lumMod val="75000"/>
                  </a:schemeClr>
                </a:solidFill>
                <a:latin typeface="Times New Roman" panose="02020603050405020304" pitchFamily="18" charset="0"/>
                <a:cs typeface="Times New Roman" panose="02020603050405020304" pitchFamily="18" charset="0"/>
              </a:rPr>
              <a:t>After addition of 'Haldi Muri'</a:t>
            </a:r>
          </a:p>
          <a:p>
            <a:pPr algn="just"/>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solidFill>
                  <a:schemeClr val="accent3">
                    <a:lumMod val="50000"/>
                  </a:schemeClr>
                </a:solidFill>
                <a:latin typeface="Times New Roman" panose="02020603050405020304" pitchFamily="18" charset="0"/>
                <a:cs typeface="Times New Roman" panose="02020603050405020304" pitchFamily="18" charset="0"/>
              </a:rPr>
              <a:t>1) After assuming price of ‘Haldi Muri’ to be INR70 </a:t>
            </a:r>
          </a:p>
          <a:p>
            <a:pPr algn="just"/>
            <a:r>
              <a:rPr lang="en-US" i="1" dirty="0">
                <a:solidFill>
                  <a:schemeClr val="accent3">
                    <a:lumMod val="50000"/>
                  </a:schemeClr>
                </a:solidFill>
                <a:latin typeface="Times New Roman" panose="02020603050405020304" pitchFamily="18" charset="0"/>
                <a:cs typeface="Times New Roman" panose="02020603050405020304" pitchFamily="18" charset="0"/>
              </a:rPr>
              <a:t>						 the </a:t>
            </a:r>
            <a:r>
              <a:rPr lang="en-US" sz="2400" b="1" i="1" dirty="0">
                <a:solidFill>
                  <a:schemeClr val="accent3">
                    <a:lumMod val="50000"/>
                  </a:schemeClr>
                </a:solidFill>
                <a:latin typeface="Times New Roman" panose="02020603050405020304" pitchFamily="18" charset="0"/>
                <a:cs typeface="Times New Roman" panose="02020603050405020304" pitchFamily="18" charset="0"/>
              </a:rPr>
              <a:t>z</a:t>
            </a:r>
            <a:r>
              <a:rPr lang="en-US" sz="1100" b="1" i="1" dirty="0">
                <a:solidFill>
                  <a:schemeClr val="accent3">
                    <a:lumMod val="50000"/>
                  </a:schemeClr>
                </a:solidFill>
                <a:latin typeface="Times New Roman" panose="02020603050405020304" pitchFamily="18" charset="0"/>
                <a:cs typeface="Times New Roman" panose="02020603050405020304" pitchFamily="18" charset="0"/>
              </a:rPr>
              <a:t>0.05</a:t>
            </a:r>
            <a:r>
              <a:rPr lang="en-US" b="1" i="1" dirty="0">
                <a:solidFill>
                  <a:schemeClr val="accent3">
                    <a:lumMod val="50000"/>
                  </a:schemeClr>
                </a:solidFill>
                <a:latin typeface="Times New Roman" panose="02020603050405020304" pitchFamily="18" charset="0"/>
                <a:cs typeface="Times New Roman" panose="02020603050405020304" pitchFamily="18" charset="0"/>
              </a:rPr>
              <a:t>=1.645</a:t>
            </a:r>
            <a:r>
              <a:rPr lang="en-US" i="1" dirty="0">
                <a:solidFill>
                  <a:schemeClr val="accent3">
                    <a:lumMod val="50000"/>
                  </a:schemeClr>
                </a:solidFill>
                <a:latin typeface="Times New Roman" panose="02020603050405020304" pitchFamily="18" charset="0"/>
                <a:cs typeface="Times New Roman" panose="02020603050405020304" pitchFamily="18" charset="0"/>
              </a:rPr>
              <a:t> provide strong evidence to use the strategy.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2) </a:t>
            </a:r>
            <a:r>
              <a:rPr lang="en-IN" sz="1900" b="1" i="1" dirty="0">
                <a:solidFill>
                  <a:srgbClr val="00B050"/>
                </a:solidFill>
                <a:latin typeface="Times New Roman" panose="02020603050405020304" pitchFamily="18" charset="0"/>
                <a:cs typeface="Times New Roman" panose="02020603050405020304" pitchFamily="18" charset="0"/>
              </a:rPr>
              <a:t>Correlation = 1 .	Covariance = 60.25</a:t>
            </a:r>
          </a:p>
          <a:p>
            <a:pPr algn="just"/>
            <a:r>
              <a:rPr lang="en-IN" dirty="0">
                <a:latin typeface="Times New Roman" panose="02020603050405020304" pitchFamily="18" charset="0"/>
                <a:cs typeface="Times New Roman" panose="02020603050405020304" pitchFamily="18" charset="0"/>
              </a:rPr>
              <a:t>						</a:t>
            </a:r>
            <a:r>
              <a:rPr lang="en-US" sz="1900" i="1" dirty="0">
                <a:solidFill>
                  <a:schemeClr val="accent2">
                    <a:lumMod val="75000"/>
                  </a:schemeClr>
                </a:solidFill>
                <a:latin typeface="Times New Roman" panose="02020603050405020304" pitchFamily="18" charset="0"/>
                <a:cs typeface="Times New Roman" panose="02020603050405020304" pitchFamily="18" charset="0"/>
              </a:rPr>
              <a:t>The Pearson correlation coefficient which indicates </a:t>
            </a:r>
          </a:p>
          <a:p>
            <a:pPr algn="just"/>
            <a:r>
              <a:rPr lang="en-US" sz="1900" i="1" dirty="0">
                <a:solidFill>
                  <a:schemeClr val="accent2">
                    <a:lumMod val="75000"/>
                  </a:schemeClr>
                </a:solidFill>
                <a:latin typeface="Times New Roman" panose="02020603050405020304" pitchFamily="18" charset="0"/>
                <a:cs typeface="Times New Roman" panose="02020603050405020304" pitchFamily="18" charset="0"/>
              </a:rPr>
              <a:t>						the direction of increase and decrease between 2 variables </a:t>
            </a:r>
          </a:p>
          <a:p>
            <a:pPr algn="just"/>
            <a:r>
              <a:rPr lang="en-US" sz="1900" i="1" dirty="0">
                <a:solidFill>
                  <a:schemeClr val="accent2">
                    <a:lumMod val="75000"/>
                  </a:schemeClr>
                </a:solidFill>
                <a:latin typeface="Times New Roman" panose="02020603050405020304" pitchFamily="18" charset="0"/>
                <a:cs typeface="Times New Roman" panose="02020603050405020304" pitchFamily="18" charset="0"/>
              </a:rPr>
              <a:t>						shows a positive perfect correlation along with high positive</a:t>
            </a:r>
          </a:p>
          <a:p>
            <a:pPr algn="just"/>
            <a:r>
              <a:rPr lang="en-US" sz="1900" i="1" dirty="0">
                <a:solidFill>
                  <a:schemeClr val="accent2">
                    <a:lumMod val="75000"/>
                  </a:schemeClr>
                </a:solidFill>
                <a:latin typeface="Times New Roman" panose="02020603050405020304" pitchFamily="18" charset="0"/>
                <a:cs typeface="Times New Roman" panose="02020603050405020304" pitchFamily="18" charset="0"/>
              </a:rPr>
              <a:t>						 covariance. These highlights the strong relationship </a:t>
            </a:r>
          </a:p>
          <a:p>
            <a:pPr algn="just"/>
            <a:r>
              <a:rPr lang="en-US" sz="1900" i="1" dirty="0">
                <a:solidFill>
                  <a:schemeClr val="accent2">
                    <a:lumMod val="75000"/>
                  </a:schemeClr>
                </a:solidFill>
                <a:latin typeface="Times New Roman" panose="02020603050405020304" pitchFamily="18" charset="0"/>
                <a:cs typeface="Times New Roman" panose="02020603050405020304" pitchFamily="18" charset="0"/>
              </a:rPr>
              <a:t>						between the 2 prices so he can increase the level </a:t>
            </a:r>
          </a:p>
          <a:p>
            <a:pPr algn="just"/>
            <a:r>
              <a:rPr lang="en-US" sz="1900" i="1" dirty="0">
                <a:solidFill>
                  <a:schemeClr val="accent2">
                    <a:lumMod val="75000"/>
                  </a:schemeClr>
                </a:solidFill>
                <a:latin typeface="Times New Roman" panose="02020603050405020304" pitchFamily="18" charset="0"/>
                <a:cs typeface="Times New Roman" panose="02020603050405020304" pitchFamily="18" charset="0"/>
              </a:rPr>
              <a:t>						of systematic risks by introducing the new item in his portfolio.										</a:t>
            </a:r>
            <a:r>
              <a:rPr lang="en-US" sz="1900" i="1" dirty="0">
                <a:solidFill>
                  <a:schemeClr val="accent2">
                    <a:lumMod val="75000"/>
                  </a:schemeClr>
                </a:solidFill>
              </a:rPr>
              <a:t>												</a:t>
            </a:r>
          </a:p>
        </p:txBody>
      </p:sp>
      <p:sp>
        <p:nvSpPr>
          <p:cNvPr id="25" name="Rectangle 24">
            <a:extLst>
              <a:ext uri="{FF2B5EF4-FFF2-40B4-BE49-F238E27FC236}">
                <a16:creationId xmlns:a16="http://schemas.microsoft.com/office/drawing/2014/main" id="{0DB30BE3-8362-43B9-BBD5-F24FEB69EB80}"/>
              </a:ext>
            </a:extLst>
          </p:cNvPr>
          <p:cNvSpPr/>
          <p:nvPr/>
        </p:nvSpPr>
        <p:spPr>
          <a:xfrm>
            <a:off x="410814" y="3030214"/>
            <a:ext cx="2107100" cy="2585323"/>
          </a:xfrm>
          <a:prstGeom prst="rect">
            <a:avLst/>
          </a:prstGeom>
        </p:spPr>
        <p:txBody>
          <a:bodyPr wrap="square">
            <a:spAutoFit/>
          </a:bodyPr>
          <a:lstStyle/>
          <a:p>
            <a:r>
              <a:rPr lang="en-US" b="1" dirty="0"/>
              <a:t>Mean 70</a:t>
            </a:r>
          </a:p>
          <a:p>
            <a:r>
              <a:rPr lang="en-US" b="1" dirty="0"/>
              <a:t>Median 70</a:t>
            </a:r>
          </a:p>
          <a:p>
            <a:r>
              <a:rPr lang="en-US" b="1" dirty="0"/>
              <a:t>Mode 60</a:t>
            </a:r>
          </a:p>
          <a:p>
            <a:r>
              <a:rPr lang="en-US" b="1" dirty="0"/>
              <a:t>Standard Deviation 8.66</a:t>
            </a:r>
          </a:p>
          <a:p>
            <a:r>
              <a:rPr lang="en-US" b="1" dirty="0"/>
              <a:t>Sample Variance 75</a:t>
            </a:r>
          </a:p>
          <a:p>
            <a:r>
              <a:rPr lang="en-US" b="1" dirty="0"/>
              <a:t>Sum 630</a:t>
            </a:r>
          </a:p>
          <a:p>
            <a:r>
              <a:rPr lang="en-US" b="1" dirty="0"/>
              <a:t>Count 9</a:t>
            </a:r>
          </a:p>
          <a:p>
            <a:r>
              <a:rPr lang="en-US" b="1" i="1" dirty="0">
                <a:solidFill>
                  <a:srgbClr val="FF0000"/>
                </a:solidFill>
              </a:rPr>
              <a:t>z-score(x-µ)/σ 0.57</a:t>
            </a:r>
          </a:p>
        </p:txBody>
      </p:sp>
      <p:pic>
        <p:nvPicPr>
          <p:cNvPr id="26" name="Picture 25">
            <a:extLst>
              <a:ext uri="{FF2B5EF4-FFF2-40B4-BE49-F238E27FC236}">
                <a16:creationId xmlns:a16="http://schemas.microsoft.com/office/drawing/2014/main" id="{093A45A7-9D64-4CBE-B0D2-0156DD268873}"/>
              </a:ext>
            </a:extLst>
          </p:cNvPr>
          <p:cNvPicPr>
            <a:picLocks noChangeAspect="1"/>
          </p:cNvPicPr>
          <p:nvPr/>
        </p:nvPicPr>
        <p:blipFill>
          <a:blip r:embed="rId2"/>
          <a:stretch>
            <a:fillRect/>
          </a:stretch>
        </p:blipFill>
        <p:spPr>
          <a:xfrm>
            <a:off x="9051235" y="2897757"/>
            <a:ext cx="2862465" cy="2893443"/>
          </a:xfrm>
          <a:prstGeom prst="rect">
            <a:avLst/>
          </a:prstGeom>
        </p:spPr>
      </p:pic>
    </p:spTree>
    <p:extLst>
      <p:ext uri="{BB962C8B-B14F-4D97-AF65-F5344CB8AC3E}">
        <p14:creationId xmlns:p14="http://schemas.microsoft.com/office/powerpoint/2010/main" val="124910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1401143"/>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sz="1900" b="1">
                <a:latin typeface="Times New Roman" panose="02020603050405020304" pitchFamily="18" charset="0"/>
                <a:cs typeface="Times New Roman" panose="02020603050405020304" pitchFamily="18" charset="0"/>
              </a:endParaRPr>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sz="1900" b="1">
                <a:latin typeface="Times New Roman" panose="02020603050405020304" pitchFamily="18" charset="0"/>
                <a:cs typeface="Times New Roman" panose="02020603050405020304" pitchFamily="18" charset="0"/>
              </a:endParaRPr>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sz="1900" b="1">
                <a:latin typeface="Times New Roman" panose="02020603050405020304" pitchFamily="18" charset="0"/>
                <a:cs typeface="Times New Roman" panose="02020603050405020304" pitchFamily="18" charset="0"/>
              </a:endParaRPr>
            </a:p>
          </p:txBody>
        </p:sp>
      </p:grpSp>
      <p:sp>
        <p:nvSpPr>
          <p:cNvPr id="9" name="Title 8">
            <a:extLst>
              <a:ext uri="{FF2B5EF4-FFF2-40B4-BE49-F238E27FC236}">
                <a16:creationId xmlns:a16="http://schemas.microsoft.com/office/drawing/2014/main" id="{163BD02C-C16D-4A86-8130-196280343EFD}"/>
              </a:ext>
            </a:extLst>
          </p:cNvPr>
          <p:cNvSpPr>
            <a:spLocks noGrp="1"/>
          </p:cNvSpPr>
          <p:nvPr>
            <p:ph type="title"/>
          </p:nvPr>
        </p:nvSpPr>
        <p:spPr>
          <a:xfrm>
            <a:off x="569844" y="450574"/>
            <a:ext cx="10959548" cy="910209"/>
          </a:xfrm>
        </p:spPr>
        <p:txBody>
          <a:bodyPr>
            <a:normAutofit/>
          </a:bodyPr>
          <a:lstStyle/>
          <a:p>
            <a:r>
              <a:rPr lang="en-US" sz="4000" b="1" dirty="0">
                <a:solidFill>
                  <a:schemeClr val="tx2">
                    <a:lumMod val="75000"/>
                    <a:lumOff val="25000"/>
                  </a:schemeClr>
                </a:solidFill>
                <a:latin typeface="Times New Roman" panose="02020603050405020304" pitchFamily="18" charset="0"/>
                <a:cs typeface="Times New Roman" panose="02020603050405020304" pitchFamily="18" charset="0"/>
              </a:rPr>
              <a:t>Steps to Introduce Price Anchoring Strategy</a:t>
            </a:r>
            <a:r>
              <a:rPr lang="en-US" sz="1900" b="1" dirty="0">
                <a:solidFill>
                  <a:schemeClr val="tx2">
                    <a:lumMod val="75000"/>
                    <a:lumOff val="25000"/>
                  </a:schemeClr>
                </a:solidFill>
                <a:latin typeface="Times New Roman" panose="02020603050405020304" pitchFamily="18" charset="0"/>
                <a:cs typeface="Times New Roman" panose="02020603050405020304" pitchFamily="18" charset="0"/>
              </a:rPr>
              <a:t>?</a:t>
            </a:r>
            <a:endParaRPr lang="en-IN" sz="19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DEA4AFD-BF6B-4BB8-8BF3-5FAD12B2D0F6}"/>
              </a:ext>
            </a:extLst>
          </p:cNvPr>
          <p:cNvSpPr txBox="1"/>
          <p:nvPr/>
        </p:nvSpPr>
        <p:spPr>
          <a:xfrm>
            <a:off x="1630017" y="1680028"/>
            <a:ext cx="5353132" cy="3016210"/>
          </a:xfrm>
          <a:prstGeom prst="rect">
            <a:avLst/>
          </a:prstGeom>
          <a:noFill/>
        </p:spPr>
        <p:txBody>
          <a:bodyPr wrap="none" rtlCol="0">
            <a:spAutoFit/>
          </a:bodyPr>
          <a:lstStyle/>
          <a:p>
            <a:r>
              <a:rPr lang="en-US" sz="1900" b="1" dirty="0">
                <a:latin typeface="Times New Roman" panose="02020603050405020304" pitchFamily="18" charset="0"/>
                <a:cs typeface="Times New Roman" panose="02020603050405020304" pitchFamily="18" charset="0"/>
              </a:rPr>
              <a:t>Step 1:- Preparation of new item</a:t>
            </a:r>
          </a:p>
          <a:p>
            <a:endParaRPr lang="en-US" sz="1900" b="1" dirty="0">
              <a:latin typeface="Times New Roman" panose="02020603050405020304" pitchFamily="18" charset="0"/>
              <a:cs typeface="Times New Roman" panose="02020603050405020304" pitchFamily="18" charset="0"/>
            </a:endParaRPr>
          </a:p>
          <a:p>
            <a:endParaRPr lang="en-US" sz="1900" b="1" dirty="0">
              <a:latin typeface="Times New Roman" panose="02020603050405020304" pitchFamily="18" charset="0"/>
              <a:cs typeface="Times New Roman" panose="02020603050405020304" pitchFamily="18" charset="0"/>
            </a:endParaRPr>
          </a:p>
          <a:p>
            <a:endParaRPr lang="en-US" sz="1900" b="1" dirty="0">
              <a:latin typeface="Times New Roman" panose="02020603050405020304" pitchFamily="18" charset="0"/>
              <a:cs typeface="Times New Roman" panose="02020603050405020304" pitchFamily="18" charset="0"/>
            </a:endParaRPr>
          </a:p>
          <a:p>
            <a:endParaRPr lang="en-US" sz="1900" b="1" dirty="0">
              <a:latin typeface="Times New Roman" panose="02020603050405020304" pitchFamily="18" charset="0"/>
              <a:cs typeface="Times New Roman" panose="02020603050405020304" pitchFamily="18" charset="0"/>
            </a:endParaRPr>
          </a:p>
          <a:p>
            <a:r>
              <a:rPr lang="en-US" sz="1900" b="1" dirty="0">
                <a:latin typeface="Times New Roman" panose="02020603050405020304" pitchFamily="18" charset="0"/>
                <a:cs typeface="Times New Roman" panose="02020603050405020304" pitchFamily="18" charset="0"/>
              </a:rPr>
              <a:t>Step 2: Preparation of Menu Card with new price</a:t>
            </a:r>
          </a:p>
          <a:p>
            <a:endParaRPr lang="en-US" sz="1900" b="1" dirty="0">
              <a:latin typeface="Times New Roman" panose="02020603050405020304" pitchFamily="18" charset="0"/>
              <a:cs typeface="Times New Roman" panose="02020603050405020304" pitchFamily="18" charset="0"/>
            </a:endParaRPr>
          </a:p>
          <a:p>
            <a:endParaRPr lang="en-US" sz="1900" b="1" dirty="0">
              <a:latin typeface="Times New Roman" panose="02020603050405020304" pitchFamily="18" charset="0"/>
              <a:cs typeface="Times New Roman" panose="02020603050405020304" pitchFamily="18" charset="0"/>
            </a:endParaRPr>
          </a:p>
          <a:p>
            <a:endParaRPr lang="en-US" sz="19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Advertisement </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D0245F5-D09E-4BC9-957A-CDBC6A53F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4643" y="1299091"/>
            <a:ext cx="1890393" cy="1673315"/>
          </a:xfrm>
          <a:prstGeom prst="rect">
            <a:avLst/>
          </a:prstGeom>
          <a:effectLst>
            <a:glow rad="190500">
              <a:schemeClr val="accent1">
                <a:satMod val="175000"/>
              </a:schemeClr>
            </a:glow>
          </a:effectLst>
        </p:spPr>
      </p:pic>
      <p:pic>
        <p:nvPicPr>
          <p:cNvPr id="6" name="Picture 5">
            <a:extLst>
              <a:ext uri="{FF2B5EF4-FFF2-40B4-BE49-F238E27FC236}">
                <a16:creationId xmlns:a16="http://schemas.microsoft.com/office/drawing/2014/main" id="{676D1572-D62C-4664-A3D6-453364DB8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633" y="2526035"/>
            <a:ext cx="1890393" cy="1805929"/>
          </a:xfrm>
          <a:prstGeom prst="rect">
            <a:avLst/>
          </a:prstGeom>
          <a:effectLst>
            <a:glow rad="177800">
              <a:schemeClr val="tx2"/>
            </a:glow>
          </a:effectLst>
        </p:spPr>
      </p:pic>
      <p:pic>
        <p:nvPicPr>
          <p:cNvPr id="8" name="Picture 7">
            <a:extLst>
              <a:ext uri="{FF2B5EF4-FFF2-40B4-BE49-F238E27FC236}">
                <a16:creationId xmlns:a16="http://schemas.microsoft.com/office/drawing/2014/main" id="{EF63A787-DD1C-4ACE-B16D-704BD05DE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6855" y="4654558"/>
            <a:ext cx="2486778" cy="1903658"/>
          </a:xfrm>
          <a:prstGeom prst="rect">
            <a:avLst/>
          </a:prstGeom>
        </p:spPr>
      </p:pic>
      <p:pic>
        <p:nvPicPr>
          <p:cNvPr id="11" name="Picture 10">
            <a:extLst>
              <a:ext uri="{FF2B5EF4-FFF2-40B4-BE49-F238E27FC236}">
                <a16:creationId xmlns:a16="http://schemas.microsoft.com/office/drawing/2014/main" id="{E4A02626-ABB2-403F-83C6-172351172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266" y="4696238"/>
            <a:ext cx="2848546" cy="1903658"/>
          </a:xfrm>
          <a:prstGeom prst="rect">
            <a:avLst/>
          </a:prstGeom>
        </p:spPr>
      </p:pic>
    </p:spTree>
    <p:extLst>
      <p:ext uri="{BB962C8B-B14F-4D97-AF65-F5344CB8AC3E}">
        <p14:creationId xmlns:p14="http://schemas.microsoft.com/office/powerpoint/2010/main" val="142431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A14CD29-4850-4391-8158-DF76B7BAAC44}"/>
              </a:ext>
            </a:extLst>
          </p:cNvPr>
          <p:cNvSpPr>
            <a:spLocks noGrp="1"/>
          </p:cNvSpPr>
          <p:nvPr>
            <p:ph type="title"/>
          </p:nvPr>
        </p:nvSpPr>
        <p:spPr>
          <a:xfrm>
            <a:off x="0" y="-92765"/>
            <a:ext cx="12192000" cy="2067339"/>
          </a:xfrm>
        </p:spPr>
        <p:txBody>
          <a:bodyPr>
            <a:normAutofit/>
          </a:bodyPr>
          <a:lstStyle/>
          <a:p>
            <a:r>
              <a:rPr lang="en-US" sz="4000" dirty="0">
                <a:latin typeface="Times New Roman" panose="02020603050405020304" pitchFamily="18" charset="0"/>
                <a:cs typeface="Times New Roman" panose="02020603050405020304" pitchFamily="18" charset="0"/>
              </a:rPr>
              <a:t>Results After Introduction of Price Anchoring Strategy</a:t>
            </a:r>
            <a:endParaRPr lang="en-IN" sz="4000" dirty="0">
              <a:latin typeface="Times New Roman" panose="02020603050405020304" pitchFamily="18" charset="0"/>
              <a:cs typeface="Times New Roman" panose="02020603050405020304" pitchFamily="18" charset="0"/>
            </a:endParaRPr>
          </a:p>
        </p:txBody>
      </p:sp>
      <p:pic>
        <p:nvPicPr>
          <p:cNvPr id="16" name="Content Placeholder 15">
            <a:extLst>
              <a:ext uri="{FF2B5EF4-FFF2-40B4-BE49-F238E27FC236}">
                <a16:creationId xmlns:a16="http://schemas.microsoft.com/office/drawing/2014/main" id="{A8C248F4-791C-437F-AF24-A6065B6E6C9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6519" y="2107099"/>
            <a:ext cx="1732596" cy="3280954"/>
          </a:xfrm>
        </p:spPr>
      </p:pic>
      <p:pic>
        <p:nvPicPr>
          <p:cNvPr id="18" name="Picture 17">
            <a:extLst>
              <a:ext uri="{FF2B5EF4-FFF2-40B4-BE49-F238E27FC236}">
                <a16:creationId xmlns:a16="http://schemas.microsoft.com/office/drawing/2014/main" id="{DDDE5D3A-C568-444D-B5FE-D8C3E360D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885" y="2107099"/>
            <a:ext cx="2094035" cy="3280954"/>
          </a:xfrm>
          <a:prstGeom prst="rect">
            <a:avLst/>
          </a:prstGeom>
        </p:spPr>
      </p:pic>
      <p:pic>
        <p:nvPicPr>
          <p:cNvPr id="28" name="Picture 27">
            <a:extLst>
              <a:ext uri="{FF2B5EF4-FFF2-40B4-BE49-F238E27FC236}">
                <a16:creationId xmlns:a16="http://schemas.microsoft.com/office/drawing/2014/main" id="{9013D37D-1B84-4071-8C7C-01D3D1E0D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971" y="2064661"/>
            <a:ext cx="1773389" cy="3323392"/>
          </a:xfrm>
          <a:prstGeom prst="rect">
            <a:avLst/>
          </a:prstGeom>
        </p:spPr>
      </p:pic>
      <p:pic>
        <p:nvPicPr>
          <p:cNvPr id="30" name="Picture 29">
            <a:extLst>
              <a:ext uri="{FF2B5EF4-FFF2-40B4-BE49-F238E27FC236}">
                <a16:creationId xmlns:a16="http://schemas.microsoft.com/office/drawing/2014/main" id="{D670FFD2-9B4F-4677-A162-EA97E3E54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6035" y="2064661"/>
            <a:ext cx="2559446" cy="3323392"/>
          </a:xfrm>
          <a:prstGeom prst="rect">
            <a:avLst/>
          </a:prstGeom>
        </p:spPr>
      </p:pic>
      <p:sp>
        <p:nvSpPr>
          <p:cNvPr id="31" name="TextBox 30">
            <a:extLst>
              <a:ext uri="{FF2B5EF4-FFF2-40B4-BE49-F238E27FC236}">
                <a16:creationId xmlns:a16="http://schemas.microsoft.com/office/drawing/2014/main" id="{2FE82015-0922-4534-B269-DFD3B08B8C4F}"/>
              </a:ext>
            </a:extLst>
          </p:cNvPr>
          <p:cNvSpPr txBox="1"/>
          <p:nvPr/>
        </p:nvSpPr>
        <p:spPr>
          <a:xfrm>
            <a:off x="278298" y="5388053"/>
            <a:ext cx="2159630"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Before Introduction</a:t>
            </a:r>
          </a:p>
          <a:p>
            <a:r>
              <a:rPr lang="en-US" dirty="0">
                <a:latin typeface="Times New Roman" panose="02020603050405020304" pitchFamily="18" charset="0"/>
                <a:cs typeface="Times New Roman" panose="02020603050405020304" pitchFamily="18" charset="0"/>
              </a:rPr>
              <a:t>of New Item </a:t>
            </a:r>
          </a:p>
          <a:p>
            <a:r>
              <a:rPr lang="en-US" dirty="0">
                <a:latin typeface="Times New Roman" panose="02020603050405020304" pitchFamily="18" charset="0"/>
                <a:cs typeface="Times New Roman" panose="02020603050405020304" pitchFamily="18" charset="0"/>
              </a:rPr>
              <a:t>with Price Anchoring</a:t>
            </a:r>
            <a:endParaRPr lang="en-IN" dirty="0">
              <a:latin typeface="Times New Roman" panose="02020603050405020304" pitchFamily="18" charset="0"/>
              <a:cs typeface="Times New Roman" panose="02020603050405020304" pitchFamily="18" charset="0"/>
            </a:endParaRPr>
          </a:p>
        </p:txBody>
      </p:sp>
      <p:sp>
        <p:nvSpPr>
          <p:cNvPr id="33" name="Arrow: Striped Right 32">
            <a:extLst>
              <a:ext uri="{FF2B5EF4-FFF2-40B4-BE49-F238E27FC236}">
                <a16:creationId xmlns:a16="http://schemas.microsoft.com/office/drawing/2014/main" id="{485B7CC2-1E47-49B1-AF62-A52C7AA69751}"/>
              </a:ext>
            </a:extLst>
          </p:cNvPr>
          <p:cNvSpPr/>
          <p:nvPr/>
        </p:nvSpPr>
        <p:spPr>
          <a:xfrm>
            <a:off x="2019769" y="3407815"/>
            <a:ext cx="1370588" cy="7171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3010F19-FEC1-4339-B962-5E878DFB005E}"/>
              </a:ext>
            </a:extLst>
          </p:cNvPr>
          <p:cNvSpPr txBox="1"/>
          <p:nvPr/>
        </p:nvSpPr>
        <p:spPr>
          <a:xfrm>
            <a:off x="2822713" y="5499658"/>
            <a:ext cx="2165978"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Addition of new item</a:t>
            </a:r>
          </a:p>
          <a:p>
            <a:r>
              <a:rPr lang="en-US" dirty="0">
                <a:latin typeface="Times New Roman" panose="02020603050405020304" pitchFamily="18" charset="0"/>
                <a:cs typeface="Times New Roman" panose="02020603050405020304" pitchFamily="18" charset="0"/>
              </a:rPr>
              <a:t>In the Menu Card</a:t>
            </a:r>
            <a:endParaRPr lang="en-IN"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3E15308-8AAF-41E9-9459-99F4AA854242}"/>
              </a:ext>
            </a:extLst>
          </p:cNvPr>
          <p:cNvSpPr txBox="1"/>
          <p:nvPr/>
        </p:nvSpPr>
        <p:spPr>
          <a:xfrm>
            <a:off x="1925393" y="2410853"/>
            <a:ext cx="1464964"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Of Z-score </a:t>
            </a:r>
          </a:p>
          <a:p>
            <a:r>
              <a:rPr lang="en-US" dirty="0">
                <a:latin typeface="Times New Roman" panose="02020603050405020304" pitchFamily="18" charset="0"/>
                <a:cs typeface="Times New Roman" panose="02020603050405020304" pitchFamily="18" charset="0"/>
              </a:rPr>
              <a:t>to decide the</a:t>
            </a:r>
          </a:p>
          <a:p>
            <a:r>
              <a:rPr lang="en-US" dirty="0">
                <a:latin typeface="Times New Roman" panose="02020603050405020304" pitchFamily="18" charset="0"/>
                <a:cs typeface="Times New Roman" panose="02020603050405020304" pitchFamily="18" charset="0"/>
              </a:rPr>
              <a:t>new price </a:t>
            </a:r>
            <a:endParaRPr lang="en-IN" dirty="0">
              <a:latin typeface="Times New Roman" panose="02020603050405020304" pitchFamily="18" charset="0"/>
              <a:cs typeface="Times New Roman" panose="02020603050405020304" pitchFamily="18" charset="0"/>
            </a:endParaRPr>
          </a:p>
        </p:txBody>
      </p:sp>
      <p:pic>
        <p:nvPicPr>
          <p:cNvPr id="37" name="Graphic 36" descr="Upward trend">
            <a:extLst>
              <a:ext uri="{FF2B5EF4-FFF2-40B4-BE49-F238E27FC236}">
                <a16:creationId xmlns:a16="http://schemas.microsoft.com/office/drawing/2014/main" id="{8DDDECB6-E07D-460F-A735-AFB8CD8552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4527" y="3988993"/>
            <a:ext cx="1192500" cy="885786"/>
          </a:xfrm>
          <a:prstGeom prst="rect">
            <a:avLst/>
          </a:prstGeom>
        </p:spPr>
      </p:pic>
      <p:sp>
        <p:nvSpPr>
          <p:cNvPr id="39" name="Arrow: Right 38">
            <a:extLst>
              <a:ext uri="{FF2B5EF4-FFF2-40B4-BE49-F238E27FC236}">
                <a16:creationId xmlns:a16="http://schemas.microsoft.com/office/drawing/2014/main" id="{A9AEC2F5-2328-4227-BD9B-B7FD46BB9EB0}"/>
              </a:ext>
            </a:extLst>
          </p:cNvPr>
          <p:cNvSpPr/>
          <p:nvPr/>
        </p:nvSpPr>
        <p:spPr>
          <a:xfrm>
            <a:off x="5279709" y="3546216"/>
            <a:ext cx="1213317"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D9FC9526-A99D-4DB1-A0C5-5AFE15002E12}"/>
              </a:ext>
            </a:extLst>
          </p:cNvPr>
          <p:cNvSpPr txBox="1"/>
          <p:nvPr/>
        </p:nvSpPr>
        <p:spPr>
          <a:xfrm>
            <a:off x="5486403" y="5473148"/>
            <a:ext cx="33528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New item Turmeric Puffed Rice</a:t>
            </a:r>
          </a:p>
          <a:p>
            <a:r>
              <a:rPr lang="en-US" dirty="0">
                <a:latin typeface="Times New Roman" panose="02020603050405020304" pitchFamily="18" charset="0"/>
                <a:cs typeface="Times New Roman" panose="02020603050405020304" pitchFamily="18" charset="0"/>
              </a:rPr>
              <a:t>With Safflower</a:t>
            </a:r>
            <a:endParaRPr lang="en-IN"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CD64EC12-1BD6-4799-A99B-70E76632A372}"/>
              </a:ext>
            </a:extLst>
          </p:cNvPr>
          <p:cNvSpPr txBox="1"/>
          <p:nvPr/>
        </p:nvSpPr>
        <p:spPr>
          <a:xfrm>
            <a:off x="9219309" y="5433392"/>
            <a:ext cx="255944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Customers Base </a:t>
            </a:r>
          </a:p>
          <a:p>
            <a:r>
              <a:rPr lang="en-US" dirty="0">
                <a:latin typeface="Times New Roman" panose="02020603050405020304" pitchFamily="18" charset="0"/>
                <a:cs typeface="Times New Roman" panose="02020603050405020304" pitchFamily="18" charset="0"/>
              </a:rPr>
              <a:t>Increased.</a:t>
            </a:r>
          </a:p>
          <a:p>
            <a:r>
              <a:rPr lang="en-US" dirty="0">
                <a:latin typeface="Times New Roman" panose="02020603050405020304" pitchFamily="18" charset="0"/>
                <a:cs typeface="Times New Roman" panose="02020603050405020304" pitchFamily="18" charset="0"/>
              </a:rPr>
              <a:t>Thus, Mr. Ajay is happy.</a:t>
            </a:r>
            <a:endParaRPr lang="en-IN"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E06F9FA8-DA8A-4DCC-826A-5BDC1ADA32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583465" y="2985682"/>
            <a:ext cx="498216" cy="1603513"/>
          </a:xfrm>
          <a:prstGeom prst="rect">
            <a:avLst/>
          </a:prstGeom>
        </p:spPr>
      </p:pic>
      <p:pic>
        <p:nvPicPr>
          <p:cNvPr id="45" name="Graphic 44" descr="Lightbulb and gear">
            <a:extLst>
              <a:ext uri="{FF2B5EF4-FFF2-40B4-BE49-F238E27FC236}">
                <a16:creationId xmlns:a16="http://schemas.microsoft.com/office/drawing/2014/main" id="{A0223D69-D4F0-4585-8D8A-D1F9DE3873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49657" y="2797975"/>
            <a:ext cx="914400" cy="914400"/>
          </a:xfrm>
          <a:prstGeom prst="rect">
            <a:avLst/>
          </a:prstGeom>
        </p:spPr>
      </p:pic>
      <p:sp>
        <p:nvSpPr>
          <p:cNvPr id="46" name="Smiley Face 45">
            <a:extLst>
              <a:ext uri="{FF2B5EF4-FFF2-40B4-BE49-F238E27FC236}">
                <a16:creationId xmlns:a16="http://schemas.microsoft.com/office/drawing/2014/main" id="{A67B6A40-D5D1-4B0C-83DE-6B690740EC2C}"/>
              </a:ext>
            </a:extLst>
          </p:cNvPr>
          <p:cNvSpPr/>
          <p:nvPr/>
        </p:nvSpPr>
        <p:spPr>
          <a:xfrm>
            <a:off x="8241274" y="2581383"/>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Word"/>
      </p:transition>
    </mc:Choice>
    <mc:Fallback xmlns="">
      <p:transition spd="slow" advClick="0" advTm="10000">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90717D-CB20-4004-8DD0-01756D9D039A}">
  <ds:schemaRefs>
    <ds:schemaRef ds:uri="http://schemas.microsoft.com/office/2006/documentManagement/types"/>
    <ds:schemaRef ds:uri="71af3243-3dd4-4a8d-8c0d-dd76da1f02a5"/>
    <ds:schemaRef ds:uri="http://purl.org/dc/dcmitype/"/>
    <ds:schemaRef ds:uri="http://schemas.microsoft.com/office/2006/metadata/properties"/>
    <ds:schemaRef ds:uri="http://schemas.microsoft.com/office/infopath/2007/PartnerControls"/>
    <ds:schemaRef ds:uri="http://purl.org/dc/terms/"/>
    <ds:schemaRef ds:uri="http://schemas.openxmlformats.org/package/2006/metadata/core-properties"/>
    <ds:schemaRef ds:uri="16c05727-aa75-4e4a-9b5f-8a80a1165891"/>
    <ds:schemaRef ds:uri="http://www.w3.org/XML/1998/namespace"/>
    <ds:schemaRef ds:uri="http://purl.org/dc/elements/1.1/"/>
  </ds:schemaRefs>
</ds:datastoreItem>
</file>

<file path=customXml/itemProps2.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3.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912</Words>
  <Application>Microsoft Office PowerPoint</Application>
  <PresentationFormat>Widescreen</PresentationFormat>
  <Paragraphs>114</Paragraphs>
  <Slides>10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Garamond</vt:lpstr>
      <vt:lpstr>Segoe UI</vt:lpstr>
      <vt:lpstr>Segoe UI Semibold</vt:lpstr>
      <vt:lpstr>Times New Roman</vt:lpstr>
      <vt:lpstr>Organic</vt:lpstr>
      <vt:lpstr>Introduction Of Price Anchoring Strategy For Commercial Viability Of A Street Food Business. </vt:lpstr>
      <vt:lpstr>Problem??</vt:lpstr>
      <vt:lpstr>Mr. Ajay sells 6020 items in a year and total revenue collected is INR 401050.  Gross profit turns out to be INR226330. Net profit turns around to be INR106330.</vt:lpstr>
      <vt:lpstr>Mr. Ajay’s Business.  The straight line is his lifeline.</vt:lpstr>
      <vt:lpstr>Price Anchoring Strategy </vt:lpstr>
      <vt:lpstr>Why Mr. Ajay will use Price Anchoring Strategy?</vt:lpstr>
      <vt:lpstr>How Mr. Ajay will use Price Anchoring?</vt:lpstr>
      <vt:lpstr>Steps to Introduce Price Anchoring Strategy?</vt:lpstr>
      <vt:lpstr>Results After Introduction of Price Anchoring Strategy</vt:lpstr>
      <vt:lpstr> Risk or Viability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2022-12-17T19:22:10Z</dcterms:created>
  <dcterms:modified xsi:type="dcterms:W3CDTF">2024-07-25T05:38:59Z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